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323" r:id="rId3"/>
    <p:sldId id="363" r:id="rId4"/>
    <p:sldId id="324" r:id="rId5"/>
    <p:sldId id="263" r:id="rId6"/>
    <p:sldId id="262" r:id="rId7"/>
    <p:sldId id="264" r:id="rId8"/>
    <p:sldId id="334" r:id="rId9"/>
    <p:sldId id="325" r:id="rId10"/>
    <p:sldId id="335" r:id="rId11"/>
    <p:sldId id="322" r:id="rId12"/>
    <p:sldId id="292" r:id="rId13"/>
    <p:sldId id="333" r:id="rId14"/>
    <p:sldId id="357" r:id="rId15"/>
    <p:sldId id="358" r:id="rId16"/>
    <p:sldId id="359" r:id="rId17"/>
    <p:sldId id="356" r:id="rId18"/>
    <p:sldId id="316" r:id="rId19"/>
    <p:sldId id="366" r:id="rId20"/>
    <p:sldId id="360" r:id="rId21"/>
    <p:sldId id="267" r:id="rId22"/>
    <p:sldId id="266" r:id="rId23"/>
    <p:sldId id="336" r:id="rId24"/>
    <p:sldId id="268" r:id="rId25"/>
    <p:sldId id="293" r:id="rId26"/>
    <p:sldId id="361" r:id="rId27"/>
    <p:sldId id="270" r:id="rId28"/>
    <p:sldId id="269" r:id="rId29"/>
    <p:sldId id="362" r:id="rId30"/>
    <p:sldId id="307" r:id="rId31"/>
    <p:sldId id="308" r:id="rId32"/>
    <p:sldId id="274" r:id="rId33"/>
    <p:sldId id="273" r:id="rId34"/>
    <p:sldId id="332" r:id="rId35"/>
    <p:sldId id="275" r:id="rId36"/>
    <p:sldId id="306" r:id="rId37"/>
    <p:sldId id="315" r:id="rId38"/>
    <p:sldId id="277" r:id="rId39"/>
    <p:sldId id="276" r:id="rId40"/>
    <p:sldId id="278" r:id="rId41"/>
    <p:sldId id="340" r:id="rId42"/>
    <p:sldId id="279" r:id="rId43"/>
    <p:sldId id="280" r:id="rId44"/>
    <p:sldId id="305" r:id="rId45"/>
    <p:sldId id="318" r:id="rId46"/>
    <p:sldId id="311" r:id="rId47"/>
    <p:sldId id="317" r:id="rId48"/>
    <p:sldId id="294" r:id="rId49"/>
    <p:sldId id="281" r:id="rId50"/>
    <p:sldId id="365" r:id="rId51"/>
    <p:sldId id="364" r:id="rId52"/>
    <p:sldId id="283" r:id="rId53"/>
    <p:sldId id="367" r:id="rId54"/>
    <p:sldId id="296" r:id="rId55"/>
    <p:sldId id="319" r:id="rId56"/>
    <p:sldId id="284" r:id="rId57"/>
    <p:sldId id="285" r:id="rId58"/>
    <p:sldId id="368" r:id="rId59"/>
    <p:sldId id="286" r:id="rId60"/>
    <p:sldId id="369" r:id="rId61"/>
    <p:sldId id="297" r:id="rId62"/>
    <p:sldId id="371" r:id="rId63"/>
    <p:sldId id="370" r:id="rId64"/>
    <p:sldId id="287" r:id="rId65"/>
    <p:sldId id="372" r:id="rId66"/>
    <p:sldId id="373" r:id="rId67"/>
    <p:sldId id="288" r:id="rId68"/>
    <p:sldId id="376" r:id="rId69"/>
    <p:sldId id="375" r:id="rId70"/>
    <p:sldId id="298" r:id="rId71"/>
    <p:sldId id="374" r:id="rId72"/>
    <p:sldId id="312" r:id="rId73"/>
    <p:sldId id="377" r:id="rId74"/>
    <p:sldId id="379" r:id="rId75"/>
    <p:sldId id="313" r:id="rId76"/>
    <p:sldId id="378" r:id="rId77"/>
    <p:sldId id="342" r:id="rId78"/>
    <p:sldId id="289" r:id="rId79"/>
    <p:sldId id="380" r:id="rId80"/>
    <p:sldId id="291" r:id="rId81"/>
    <p:sldId id="302" r:id="rId82"/>
    <p:sldId id="351" r:id="rId83"/>
    <p:sldId id="347" r:id="rId84"/>
    <p:sldId id="382" r:id="rId85"/>
    <p:sldId id="383" r:id="rId86"/>
    <p:sldId id="381" r:id="rId87"/>
    <p:sldId id="300" r:id="rId88"/>
    <p:sldId id="301" r:id="rId89"/>
    <p:sldId id="384" r:id="rId90"/>
    <p:sldId id="346" r:id="rId91"/>
    <p:sldId id="385" r:id="rId92"/>
    <p:sldId id="349" r:id="rId93"/>
    <p:sldId id="386" r:id="rId94"/>
    <p:sldId id="344" r:id="rId95"/>
    <p:sldId id="387" r:id="rId96"/>
    <p:sldId id="348" r:id="rId97"/>
    <p:sldId id="388" r:id="rId98"/>
    <p:sldId id="350" r:id="rId99"/>
    <p:sldId id="389" r:id="rId100"/>
    <p:sldId id="390" r:id="rId101"/>
    <p:sldId id="391" r:id="rId102"/>
    <p:sldId id="304" r:id="rId103"/>
    <p:sldId id="392" r:id="rId104"/>
    <p:sldId id="393" r:id="rId105"/>
    <p:sldId id="345" r:id="rId106"/>
    <p:sldId id="394" r:id="rId107"/>
  </p:sldIdLst>
  <p:sldSz cx="9144000" cy="6858000" type="screen4x3"/>
  <p:notesSz cx="6858000" cy="9144000"/>
  <p:defaultTextStyle>
    <a:defPPr>
      <a:defRPr lang="es-MX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AGRounded B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AGRounded B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AGRounded B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AGRounded B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AGRounded BT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AGRounded BT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AGRounded BT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AGRounded BT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AGRounded B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4407"/>
    <a:srgbClr val="AA842E"/>
    <a:srgbClr val="0033CC"/>
    <a:srgbClr val="B2B2B2"/>
    <a:srgbClr val="A4627D"/>
    <a:srgbClr val="906736"/>
    <a:srgbClr val="CC6600"/>
    <a:srgbClr val="990000"/>
    <a:srgbClr val="19C72A"/>
    <a:srgbClr val="594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 snapToGrid="0" showGuides="1">
      <p:cViewPr varScale="1">
        <p:scale>
          <a:sx n="93" d="100"/>
          <a:sy n="93" d="100"/>
        </p:scale>
        <p:origin x="381" y="45"/>
      </p:cViewPr>
      <p:guideLst>
        <p:guide orient="horz" pos="2160"/>
        <p:guide pos="29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27972-7F0B-47DF-A2E3-CB1AC4C0D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1D3BFA-8E99-45A6-B594-03962E664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C34C6-050A-4039-9A81-6B54D326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E50D2-0B05-4B75-AAA8-0CCCCB035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098EB-D024-4A46-9DF5-AC92BEB38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67510-AE80-4743-B028-7A46F61221D9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321492990"/>
      </p:ext>
    </p:extLst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0C2F8-ECB2-4327-9E20-99D7C59A6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03D7B-94D0-48E7-B8CC-40E6FE8A4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FD425-781C-4729-A037-A6359F229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5B53-C9BF-4A6E-A351-C9232AA83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3F851-C40C-48D1-B905-72C069DEE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E8AE65-6A66-4B93-9672-3CDB38612013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187514668"/>
      </p:ext>
    </p:extLst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74FBDE-7B51-4598-98C4-B8DBDCABB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09028-EA33-4D59-86AF-623AE756D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A487B-F91E-44DC-B105-AD0C5563B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56B74-9035-4FC3-AE66-89D9D190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0C9D8-B3DF-4031-82D6-C1B11981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527C6-D313-4D27-800F-2BB00EED8494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289713929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9B68A-FEE6-46B6-B3D3-67AF90060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447D4-2227-4CBE-BC86-D66E7BE43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46EC7-7507-4DB4-9B71-38071BC2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09DBB-256D-4207-AEA5-4C37F39B3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E35C6-24A5-406D-8DF6-26047501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EE63F-753F-4B70-917F-1F07DDB65053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214740722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466BD-42FD-48C8-8B9E-30B1D5C83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7D3BF-9FEC-4B5C-BC67-088EF9C81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CADB7-5DD2-4CB6-8950-F75AB08A9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0FE79-347B-4513-ADBE-6F5077202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DADF0-F355-4EF6-AD2D-BF3A2551A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1313A0-9465-4F8F-AACE-5B3E474B5F18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898202222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ECB4E-BE13-4EA3-A2BC-D24AB8FE2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567B7-DBD7-413B-87F5-FBA406CC5D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E128D-9558-49AC-BEE8-31A38ED93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026F1-86FD-461D-97E5-D2D318778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883A0-8CD6-4C8E-B66B-197759FF6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A492F-7771-4319-83EF-A81BFE69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BE43A-CC8E-4F82-BF47-22EB1F768F51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789217385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B45FA-204E-45E0-8C8B-8E757529C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BF221-94E9-43E8-9059-A51F9A04A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75A90-2934-44B7-A152-756EE9471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92925D-5BAF-4F5F-80FE-1B526BF5F4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4A4607-0532-44F7-B409-AAB67E406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AF5727-1DA5-4CC9-908F-1619B427A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9A0C9F-DC77-4E02-90C0-3E7B6333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A66B75-4C4A-4813-8B1D-FFC5BF4E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A960E-354D-41B6-B967-0548171BFDD0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658789297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36F9D-B651-41E6-B9D5-D88AABA20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CEB78-1C88-4B5E-B4F7-D900262C9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CBE1F7-08BC-4760-9149-5EE352701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3CCE0-1F44-4AD8-B815-7B0442779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578C7-A826-47C2-966A-1AD29BA119A3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276950261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488F5D-76AC-498E-AC82-796BDC099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945D2F-E523-40BC-95AB-8546B6DDF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6F1A7-2EFD-4858-A2E0-418947286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5AB6F-F71C-422C-929A-669D4669CAE8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708951803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2572-13AF-4489-BA5D-388793F8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2DA50-8B52-4913-91DD-6C2910C1B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57FC51-5199-44F5-9368-B07173E01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86B01-AB58-413A-9AA7-EECD796C8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1CCF9-B719-4411-8C30-1D3A94D86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9CC70-4196-40AE-AF5E-CE0053F7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57283-4EB1-4B15-BC01-E96E094F8F1B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862532478"/>
      </p:ext>
    </p:extLst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BA56A-5BEC-49E8-9CB1-08C72CC33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D16F0-439E-4B6F-B92E-FE087F6ED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AB024-D84E-4472-B3A8-0AC839CC0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FFDCB-941C-4588-975E-D217B223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DDBE6F-ACEE-48BB-8CB4-D27C163B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alt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F5870-9EEF-49FC-A9AE-6192CD13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48B36-7012-4465-A67A-0B4C79C8F574}" type="slidenum">
              <a:rPr lang="es-MX" altLang="es-MX"/>
              <a:pPr/>
              <a:t>‹#›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100533836"/>
      </p:ext>
    </p:extLst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6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B8D9030-9501-44D8-81C9-F43DCCB576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B3EC8C9-197F-46E9-B5C3-85721EC49F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/>
              <a:t>Click to edit Master text styles</a:t>
            </a:r>
          </a:p>
          <a:p>
            <a:pPr lvl="1"/>
            <a:r>
              <a:rPr lang="es-MX" altLang="es-MX"/>
              <a:t>Second level</a:t>
            </a:r>
          </a:p>
          <a:p>
            <a:pPr lvl="2"/>
            <a:r>
              <a:rPr lang="es-MX" altLang="es-MX"/>
              <a:t>Third level</a:t>
            </a:r>
          </a:p>
          <a:p>
            <a:pPr lvl="3"/>
            <a:r>
              <a:rPr lang="es-MX" altLang="es-MX"/>
              <a:t>Fourth level</a:t>
            </a:r>
          </a:p>
          <a:p>
            <a:pPr lvl="4"/>
            <a:r>
              <a:rPr lang="es-MX" altLang="es-MX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5F4F45E-3BBB-4256-AD89-A02FFFCBAD3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s-MX" altLang="es-MX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CF13CD8-347D-4C92-96A9-DAEB89D15DA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s-MX" altLang="es-MX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FF1FCAF-9A1B-4E39-8A64-F25F80802A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15F327A4-E712-4173-8F24-1A5F239003A0}" type="slidenum">
              <a:rPr lang="es-MX" altLang="es-MX"/>
              <a:pPr/>
              <a:t>‹#›</a:t>
            </a:fld>
            <a:endParaRPr lang="es-MX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significados.com/vanguardias-artisticas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g"/><Relationship Id="rId4" Type="http://schemas.openxmlformats.org/officeDocument/2006/relationships/image" Target="../media/image111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4" name="Group 16">
            <a:extLst>
              <a:ext uri="{FF2B5EF4-FFF2-40B4-BE49-F238E27FC236}">
                <a16:creationId xmlns:a16="http://schemas.microsoft.com/office/drawing/2014/main" id="{24062A83-7776-4F94-B962-72C8E9D74F04}"/>
              </a:ext>
            </a:extLst>
          </p:cNvPr>
          <p:cNvGrpSpPr>
            <a:grpSpLocks/>
          </p:cNvGrpSpPr>
          <p:nvPr/>
        </p:nvGrpSpPr>
        <p:grpSpPr bwMode="auto">
          <a:xfrm>
            <a:off x="384175" y="1374775"/>
            <a:ext cx="8167688" cy="4237038"/>
            <a:chOff x="242" y="866"/>
            <a:chExt cx="5145" cy="2669"/>
          </a:xfrm>
        </p:grpSpPr>
        <p:sp>
          <p:nvSpPr>
            <p:cNvPr id="2062" name="AutoShape 14">
              <a:extLst>
                <a:ext uri="{FF2B5EF4-FFF2-40B4-BE49-F238E27FC236}">
                  <a16:creationId xmlns:a16="http://schemas.microsoft.com/office/drawing/2014/main" id="{B1FC6A9F-9E3C-4E3E-95A3-929061A45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" y="866"/>
              <a:ext cx="5145" cy="2669"/>
            </a:xfrm>
            <a:prstGeom prst="cloudCallout">
              <a:avLst>
                <a:gd name="adj1" fmla="val 39486"/>
                <a:gd name="adj2" fmla="val -1778"/>
              </a:avLst>
            </a:prstGeom>
            <a:gradFill rotWithShape="0">
              <a:gsLst>
                <a:gs pos="0">
                  <a:srgbClr val="660066"/>
                </a:gs>
                <a:gs pos="100000">
                  <a:srgbClr val="660066">
                    <a:gamma/>
                    <a:shade val="52157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3333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altLang="es-MX">
                <a:latin typeface="Times New Roman" panose="02020603050405020304" pitchFamily="18" charset="0"/>
              </a:endParaRPr>
            </a:p>
          </p:txBody>
        </p:sp>
        <p:sp>
          <p:nvSpPr>
            <p:cNvPr id="2050" name="WordArt 2">
              <a:extLst>
                <a:ext uri="{FF2B5EF4-FFF2-40B4-BE49-F238E27FC236}">
                  <a16:creationId xmlns:a16="http://schemas.microsoft.com/office/drawing/2014/main" id="{E6701A48-6384-4F26-B695-95E6819719C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32" y="1233"/>
              <a:ext cx="2895" cy="1935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MX" sz="3600" b="1" kern="10" dirty="0"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solidFill>
                    <a:srgbClr val="CC66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Principales </a:t>
              </a:r>
            </a:p>
            <a:p>
              <a:pPr algn="ctr"/>
              <a:r>
                <a:rPr lang="es-MX" sz="3600" b="1" kern="10" dirty="0"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solidFill>
                    <a:srgbClr val="CC66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movimientos</a:t>
              </a:r>
            </a:p>
            <a:p>
              <a:pPr algn="ctr"/>
              <a:r>
                <a:rPr lang="es-MX" sz="3600" b="1" kern="10" dirty="0"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solidFill>
                    <a:srgbClr val="CC66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artísticos del</a:t>
              </a:r>
            </a:p>
            <a:p>
              <a:pPr algn="ctr"/>
              <a:r>
                <a:rPr lang="es-MX" sz="3600" b="1" kern="10" dirty="0"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solidFill>
                    <a:srgbClr val="CC66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Siglo XX</a:t>
              </a:r>
            </a:p>
          </p:txBody>
        </p:sp>
      </p:grpSp>
    </p:spTree>
  </p:cSld>
  <p:clrMapOvr>
    <a:masterClrMapping/>
  </p:clrMapOvr>
  <p:transition spd="med">
    <p:zoom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32E3FF-3C22-4E76-A407-70FB61E54F1D}"/>
              </a:ext>
            </a:extLst>
          </p:cNvPr>
          <p:cNvSpPr txBox="1"/>
          <p:nvPr/>
        </p:nvSpPr>
        <p:spPr>
          <a:xfrm>
            <a:off x="4323250" y="5277658"/>
            <a:ext cx="4303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André Derain</a:t>
            </a:r>
          </a:p>
          <a:p>
            <a:pPr algn="r"/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Puente de Charing Cross</a:t>
            </a:r>
          </a:p>
          <a:p>
            <a:pPr algn="r"/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Fauvismo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1906</a:t>
            </a:r>
            <a:endParaRPr lang="es-MX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4B2BE916-9D89-4AB4-A20D-D30D7329C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65" y="476344"/>
            <a:ext cx="8056283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altLang="es-MX" sz="3600" b="1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Exponentes</a:t>
            </a:r>
          </a:p>
          <a:p>
            <a:pPr>
              <a:spcBef>
                <a:spcPct val="50000"/>
              </a:spcBef>
            </a:pPr>
            <a:r>
              <a:rPr lang="es-MX" altLang="es-MX" sz="3600" b="1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Henry Matisse</a:t>
            </a:r>
          </a:p>
          <a:p>
            <a:pPr lvl="4">
              <a:spcBef>
                <a:spcPct val="50000"/>
              </a:spcBef>
            </a:pPr>
            <a:r>
              <a:rPr lang="es-MX" altLang="es-MX" sz="3600" b="1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André </a:t>
            </a:r>
            <a:r>
              <a:rPr lang="es-MX" altLang="es-MX" sz="3600" b="1" dirty="0" err="1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Dérain</a:t>
            </a:r>
            <a:endParaRPr lang="es-MX" altLang="es-MX" sz="3600" b="1" dirty="0">
              <a:ln>
                <a:solidFill>
                  <a:sysClr val="windowText" lastClr="00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lvl="2">
              <a:spcBef>
                <a:spcPct val="50000"/>
              </a:spcBef>
            </a:pPr>
            <a:r>
              <a:rPr lang="es-MX" altLang="es-MX" sz="3600" b="1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Marc Chagall</a:t>
            </a:r>
          </a:p>
          <a:p>
            <a:pPr lvl="4">
              <a:spcBef>
                <a:spcPct val="50000"/>
              </a:spcBef>
            </a:pPr>
            <a:r>
              <a:rPr lang="es-MX" altLang="es-MX" sz="3600" b="1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		Albert Marquet                          </a:t>
            </a:r>
          </a:p>
          <a:p>
            <a:pPr lvl="2">
              <a:spcBef>
                <a:spcPct val="50000"/>
              </a:spcBef>
            </a:pPr>
            <a:r>
              <a:rPr lang="es-MX" altLang="es-MX" sz="3600" b="1" dirty="0" err="1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Rouault</a:t>
            </a:r>
            <a:endParaRPr lang="es-MX" altLang="es-MX" sz="3600" b="1" dirty="0">
              <a:ln>
                <a:solidFill>
                  <a:sysClr val="windowText" lastClr="00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9A7BF-EE18-413E-9789-317769039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" y="0"/>
            <a:ext cx="8249792" cy="64740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083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768E32-E773-4807-92D1-5FB9DE047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92" y="375734"/>
            <a:ext cx="7416644" cy="58073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646401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93A6FF-A469-4818-BCD1-AF6E12233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2" y="105130"/>
            <a:ext cx="5715000" cy="65341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73A565-BFCB-462F-80BC-2600B1BD2719}"/>
              </a:ext>
            </a:extLst>
          </p:cNvPr>
          <p:cNvSpPr txBox="1"/>
          <p:nvPr/>
        </p:nvSpPr>
        <p:spPr>
          <a:xfrm>
            <a:off x="6264491" y="249898"/>
            <a:ext cx="26523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Vida, </a:t>
            </a:r>
            <a:r>
              <a:rPr lang="en-US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muerte</a:t>
            </a:r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, mestizaje y los </a:t>
            </a:r>
            <a:r>
              <a:rPr lang="en-US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cuatro</a:t>
            </a:r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elementos</a:t>
            </a:r>
            <a:endParaRPr lang="en-US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Francisco </a:t>
            </a:r>
            <a:r>
              <a:rPr lang="en-US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Eppens</a:t>
            </a:r>
            <a:endParaRPr lang="en-US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US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Facultad</a:t>
            </a:r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de </a:t>
            </a:r>
            <a:r>
              <a:rPr lang="en-US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Medicina</a:t>
            </a:r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, UNAM</a:t>
            </a:r>
            <a:endParaRPr lang="es-MX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52E7B-E2EE-4B9C-8EBF-00B72413A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530" y="4144617"/>
            <a:ext cx="2955187" cy="18469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074947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64A5CF-E4FA-4E88-9F82-4A1499B4B7E9}"/>
              </a:ext>
            </a:extLst>
          </p:cNvPr>
          <p:cNvSpPr txBox="1"/>
          <p:nvPr/>
        </p:nvSpPr>
        <p:spPr>
          <a:xfrm>
            <a:off x="2936304" y="2930624"/>
            <a:ext cx="42369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Los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Perros</a:t>
            </a:r>
            <a:endParaRPr lang="en-US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Rufino Tamayo</a:t>
            </a:r>
          </a:p>
          <a:p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1941</a:t>
            </a:r>
          </a:p>
          <a:p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Óleo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sobre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tela</a:t>
            </a:r>
            <a:endParaRPr lang="en-US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6020" name="Text Box 4">
            <a:extLst>
              <a:ext uri="{FF2B5EF4-FFF2-40B4-BE49-F238E27FC236}">
                <a16:creationId xmlns:a16="http://schemas.microsoft.com/office/drawing/2014/main" id="{F84C0E29-2232-4DF4-A185-4C9FF43EF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358775"/>
            <a:ext cx="45513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3200" b="1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RUFINO TAMAYO</a:t>
            </a:r>
            <a:endParaRPr lang="es-ES" altLang="es-MX" sz="3200" b="1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6023" name="Text Box 7">
            <a:extLst>
              <a:ext uri="{FF2B5EF4-FFF2-40B4-BE49-F238E27FC236}">
                <a16:creationId xmlns:a16="http://schemas.microsoft.com/office/drawing/2014/main" id="{1F816611-54E7-4FBC-A2EC-B972182DA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499" y="1530488"/>
            <a:ext cx="44384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altLang="es-MX" sz="2000" b="1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 la serie Animales</a:t>
            </a:r>
            <a:endParaRPr lang="es-ES" altLang="es-MX" sz="2000" b="1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F125FD-4E75-4DC3-BA96-93146B6F1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424"/>
            <a:ext cx="9144000" cy="682142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6020" grpId="0"/>
      <p:bldP spid="8602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F1F90-544B-4B86-A620-5F925B246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8"/>
          <a:stretch/>
        </p:blipFill>
        <p:spPr>
          <a:xfrm>
            <a:off x="202391" y="106254"/>
            <a:ext cx="4848953" cy="33809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8307BA-09F3-4355-B0FB-D7AF2E8B1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09"/>
            <a:ext cx="9144000" cy="25667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7B561F-21DE-491A-9B35-31828A1F38DD}"/>
              </a:ext>
            </a:extLst>
          </p:cNvPr>
          <p:cNvSpPr txBox="1"/>
          <p:nvPr/>
        </p:nvSpPr>
        <p:spPr>
          <a:xfrm>
            <a:off x="6042990" y="2426517"/>
            <a:ext cx="2391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Rufino Tamayo</a:t>
            </a:r>
          </a:p>
          <a:p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América</a:t>
            </a:r>
          </a:p>
          <a:p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1955</a:t>
            </a:r>
          </a:p>
          <a:p>
            <a:endParaRPr lang="es-MX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2269420"/>
      </p:ext>
    </p:extLst>
  </p:cSld>
  <p:clrMapOvr>
    <a:masterClrMapping/>
  </p:clrMapOvr>
  <p:transition spd="med">
    <p:zoom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E1D463-78F6-4C56-86C1-D944768E6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951"/>
            <a:ext cx="9144000" cy="26193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835AC3-68A8-447B-8C07-9D7F604E34A7}"/>
              </a:ext>
            </a:extLst>
          </p:cNvPr>
          <p:cNvSpPr txBox="1"/>
          <p:nvPr/>
        </p:nvSpPr>
        <p:spPr>
          <a:xfrm>
            <a:off x="1516427" y="5077476"/>
            <a:ext cx="5690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Rufino Tamayo</a:t>
            </a:r>
          </a:p>
          <a:p>
            <a:pPr algn="ctr"/>
            <a:r>
              <a:rPr lang="en-US" sz="2000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Dualidad</a:t>
            </a:r>
            <a:endParaRPr lang="en-US" sz="2000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en-US" sz="200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1964</a:t>
            </a:r>
          </a:p>
          <a:p>
            <a:pPr algn="ctr"/>
            <a:r>
              <a:rPr lang="en-US" sz="200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Museo Nacional de </a:t>
            </a:r>
            <a:r>
              <a:rPr lang="en-US" sz="2000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Antropología</a:t>
            </a:r>
            <a:endParaRPr lang="es-MX" sz="2000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23748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>
            <a:extLst>
              <a:ext uri="{FF2B5EF4-FFF2-40B4-BE49-F238E27FC236}">
                <a16:creationId xmlns:a16="http://schemas.microsoft.com/office/drawing/2014/main" id="{AD7551D5-80F6-470E-AA62-4818F30E4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0"/>
            <a:ext cx="4633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5" name="Text Box 3">
            <a:extLst>
              <a:ext uri="{FF2B5EF4-FFF2-40B4-BE49-F238E27FC236}">
                <a16:creationId xmlns:a16="http://schemas.microsoft.com/office/drawing/2014/main" id="{E21E4DC4-148F-47E8-8A54-F0DB5AD79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7541" y="2277767"/>
            <a:ext cx="23884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b="1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Rufino Tamayo</a:t>
            </a:r>
          </a:p>
          <a:p>
            <a:r>
              <a:rPr lang="es-MX" altLang="es-MX" b="1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Retrato de Olga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D51095-2E6D-4993-B2DB-6CCA0BE4316A}"/>
              </a:ext>
            </a:extLst>
          </p:cNvPr>
          <p:cNvSpPr txBox="1"/>
          <p:nvPr/>
        </p:nvSpPr>
        <p:spPr>
          <a:xfrm>
            <a:off x="2044621" y="2618251"/>
            <a:ext cx="4674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Gracias por </a:t>
            </a:r>
            <a:r>
              <a:rPr lang="en-US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su</a:t>
            </a:r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atención</a:t>
            </a:r>
            <a:endParaRPr lang="es-MX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49993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A0D86A10-C582-4DBC-8F04-6D9D8EE9D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437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4451" name="Text Box 3">
            <a:extLst>
              <a:ext uri="{FF2B5EF4-FFF2-40B4-BE49-F238E27FC236}">
                <a16:creationId xmlns:a16="http://schemas.microsoft.com/office/drawing/2014/main" id="{34222DBA-0A0F-4398-B65B-060F8AF66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545" y="490823"/>
            <a:ext cx="21764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400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ids" pitchFamily="66" charset="0"/>
              </a:rPr>
              <a:t>Gauguin</a:t>
            </a:r>
            <a:endParaRPr lang="es-MX" altLang="es-MX" dirty="0">
              <a:ln>
                <a:solidFill>
                  <a:sysClr val="windowText" lastClr="00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4452" name="Text Box 4">
            <a:extLst>
              <a:ext uri="{FF2B5EF4-FFF2-40B4-BE49-F238E27FC236}">
                <a16:creationId xmlns:a16="http://schemas.microsoft.com/office/drawing/2014/main" id="{BDDDF99A-955A-415E-A6DC-142FE7B1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558" y="4000741"/>
            <a:ext cx="247856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400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ids" pitchFamily="66" charset="0"/>
              </a:rPr>
              <a:t>Paisaje </a:t>
            </a:r>
          </a:p>
          <a:p>
            <a:r>
              <a:rPr lang="es-MX" altLang="es-MX" sz="4400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ids" pitchFamily="66" charset="0"/>
              </a:rPr>
              <a:t>de Alsacia</a:t>
            </a:r>
            <a:endParaRPr lang="es-MX" altLang="es-MX" dirty="0">
              <a:ln>
                <a:solidFill>
                  <a:sysClr val="windowText" lastClr="00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/>
      <p:bldP spid="1044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27743337-1B87-491C-9304-C753AD7A4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" y="1184275"/>
            <a:ext cx="7897813" cy="56880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Text Box 4">
            <a:extLst>
              <a:ext uri="{FF2B5EF4-FFF2-40B4-BE49-F238E27FC236}">
                <a16:creationId xmlns:a16="http://schemas.microsoft.com/office/drawing/2014/main" id="{224D572F-1882-44F0-B6A4-D2B67C23E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379" y="332320"/>
            <a:ext cx="50579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es-MX" sz="2800" b="1" dirty="0">
                <a:ln w="6350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Disfrutando de la vida</a:t>
            </a:r>
          </a:p>
        </p:txBody>
      </p:sp>
      <p:sp>
        <p:nvSpPr>
          <p:cNvPr id="39942" name="Text Box 6">
            <a:extLst>
              <a:ext uri="{FF2B5EF4-FFF2-40B4-BE49-F238E27FC236}">
                <a16:creationId xmlns:a16="http://schemas.microsoft.com/office/drawing/2014/main" id="{B6E65758-3478-4296-81D7-4E091A85F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" y="330200"/>
            <a:ext cx="2370681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altLang="es-MX" sz="3200" b="1" dirty="0">
                <a:ln w="6350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MATISSE</a:t>
            </a:r>
            <a:endParaRPr lang="es-ES" altLang="es-MX" sz="3200" b="1" dirty="0">
              <a:ln w="6350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  <p:bldP spid="399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>
            <a:extLst>
              <a:ext uri="{FF2B5EF4-FFF2-40B4-BE49-F238E27FC236}">
                <a16:creationId xmlns:a16="http://schemas.microsoft.com/office/drawing/2014/main" id="{47AEE737-BE23-4FEA-924F-034C71A72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0"/>
            <a:ext cx="5675313" cy="6858000"/>
          </a:xfrm>
          <a:prstGeom prst="rect">
            <a:avLst/>
          </a:prstGeom>
          <a:noFill/>
          <a:ln w="12700">
            <a:solidFill>
              <a:srgbClr val="6600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3" name="Rectangle 3">
            <a:extLst>
              <a:ext uri="{FF2B5EF4-FFF2-40B4-BE49-F238E27FC236}">
                <a16:creationId xmlns:a16="http://schemas.microsoft.com/office/drawing/2014/main" id="{DA656D15-49F0-485B-940D-C66496ECC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7" y="1967598"/>
            <a:ext cx="2224263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MATISSE</a:t>
            </a:r>
          </a:p>
          <a:p>
            <a:endParaRPr lang="es-MX" altLang="es-MX" sz="40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s-MX" altLang="es-MX" sz="40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Flores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8806C09E-37EA-46B9-8D2E-BF8A17A87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0"/>
            <a:ext cx="3924300" cy="6858000"/>
          </a:xfrm>
          <a:prstGeom prst="rect">
            <a:avLst/>
          </a:prstGeom>
          <a:blipFill>
            <a:blip r:embed="rId2">
              <a:alphaModFix amt="71000"/>
            </a:blip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s-MX" altLang="es-MX" sz="3200" b="1" dirty="0">
                <a:ln w="3175">
                  <a:solidFill>
                    <a:schemeClr val="tx1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Margó</a:t>
            </a:r>
          </a:p>
          <a:p>
            <a:pPr algn="ctr"/>
            <a:r>
              <a:rPr lang="es-MX" altLang="es-MX" sz="3200" b="1" dirty="0">
                <a:ln w="3175">
                  <a:solidFill>
                    <a:schemeClr val="tx1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Retrato</a:t>
            </a:r>
          </a:p>
          <a:p>
            <a:pPr algn="ctr"/>
            <a:r>
              <a:rPr lang="es-MX" altLang="es-MX" sz="3200" b="1" dirty="0">
                <a:ln w="3175">
                  <a:solidFill>
                    <a:schemeClr val="tx1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Henri Matisse</a:t>
            </a:r>
            <a:endParaRPr lang="es-ES" altLang="es-MX" sz="3200" b="1" dirty="0">
              <a:ln w="3175">
                <a:solidFill>
                  <a:schemeClr val="tx1"/>
                </a:solidFill>
              </a:ln>
              <a:solidFill>
                <a:srgbClr val="CC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7E38E-E46E-4756-8A17-85638C36D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6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6201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9CD688-82E8-4EBA-9DC1-73E4AF589486}"/>
              </a:ext>
            </a:extLst>
          </p:cNvPr>
          <p:cNvSpPr txBox="1"/>
          <p:nvPr/>
        </p:nvSpPr>
        <p:spPr>
          <a:xfrm>
            <a:off x="2978665" y="1689478"/>
            <a:ext cx="3348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es-MX" sz="2800" b="1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André </a:t>
            </a:r>
            <a:r>
              <a:rPr lang="es-MX" altLang="es-MX" sz="2800" b="1" dirty="0" err="1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Dérian</a:t>
            </a:r>
            <a:endParaRPr lang="es-MX" altLang="es-MX" sz="2800" b="1" dirty="0">
              <a:ln>
                <a:solidFill>
                  <a:sysClr val="windowText" lastClr="00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sz="2800" b="1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Barcos de pesca, </a:t>
            </a:r>
            <a:r>
              <a:rPr lang="es-MX" sz="2800" b="1" dirty="0" err="1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Collioure</a:t>
            </a:r>
            <a:endParaRPr lang="es-MX" sz="2800" b="1" dirty="0">
              <a:ln>
                <a:solidFill>
                  <a:sysClr val="windowText" lastClr="00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sz="2800" b="1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1905</a:t>
            </a:r>
            <a:endParaRPr lang="es-MX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4D360-189D-4710-B1FF-D5F3F40E7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20" y="76360"/>
            <a:ext cx="827236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053285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9712C4-6CE0-4926-8FFB-3FC4BB97E789}"/>
              </a:ext>
            </a:extLst>
          </p:cNvPr>
          <p:cNvSpPr txBox="1"/>
          <p:nvPr/>
        </p:nvSpPr>
        <p:spPr>
          <a:xfrm>
            <a:off x="1828800" y="1059443"/>
            <a:ext cx="60287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André Derain</a:t>
            </a:r>
          </a:p>
          <a:p>
            <a:r>
              <a:rPr lang="en-US" sz="2800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Estaca</a:t>
            </a:r>
            <a:r>
              <a:rPr lang="en-US" sz="2800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r>
              <a:rPr lang="en-US" sz="2800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1905</a:t>
            </a:r>
          </a:p>
          <a:p>
            <a:r>
              <a:rPr lang="en-US" sz="2800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Fauvismo</a:t>
            </a:r>
            <a:endParaRPr lang="en-US" sz="2800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2800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Paisaje</a:t>
            </a:r>
            <a:endParaRPr lang="es-MX" sz="2800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09CDCC-74ED-49FE-849C-A433D42DB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528"/>
            <a:ext cx="9150861" cy="60273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33694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F9EA60AA-D506-4A42-809A-4925D404D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895850" cy="68580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MX" altLang="es-MX" sz="3200" b="1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George </a:t>
            </a:r>
            <a:r>
              <a:rPr lang="es-MX" altLang="es-MX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Rouault</a:t>
            </a:r>
            <a:endParaRPr lang="es-MX" altLang="es-MX" sz="3200" b="1" dirty="0">
              <a:ln>
                <a:solidFill>
                  <a:sysClr val="windowText" lastClr="00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es-MX" altLang="es-MX" sz="4400" b="1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rey viejo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6D0B88A3-69FC-4F16-ACAC-CF68E40FA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0"/>
            <a:ext cx="4348162" cy="6858000"/>
          </a:xfrm>
          <a:prstGeom prst="rect">
            <a:avLst/>
          </a:prstGeom>
          <a:noFill/>
          <a:ln w="762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71014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>
            <a:extLst>
              <a:ext uri="{FF2B5EF4-FFF2-40B4-BE49-F238E27FC236}">
                <a16:creationId xmlns:a16="http://schemas.microsoft.com/office/drawing/2014/main" id="{B73E8C2D-BBA7-462D-905C-C9E5A5E58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6325"/>
            <a:ext cx="9144000" cy="6889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8" name="Text Box 4">
            <a:extLst>
              <a:ext uri="{FF2B5EF4-FFF2-40B4-BE49-F238E27FC236}">
                <a16:creationId xmlns:a16="http://schemas.microsoft.com/office/drawing/2014/main" id="{E1C1AD0E-420A-4143-8FDA-AFA7F02ED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2909" y="6016625"/>
            <a:ext cx="4975599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altLang="es-MX" sz="2800" b="1" dirty="0">
                <a:ln w="3175">
                  <a:solidFill>
                    <a:schemeClr val="tx1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ids" pitchFamily="66" charset="0"/>
              </a:rPr>
              <a:t>Puente de Saint Michel en París</a:t>
            </a:r>
            <a:endParaRPr lang="es-ES" altLang="es-MX" sz="2800" b="1" dirty="0">
              <a:ln w="3175">
                <a:solidFill>
                  <a:schemeClr val="tx1"/>
                </a:solidFill>
              </a:ln>
              <a:solidFill>
                <a:srgbClr val="CC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ids" pitchFamily="66" charset="0"/>
            </a:endParaRPr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id="{432311BA-A22A-49F6-B25F-16B84F4BF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92" y="5983793"/>
            <a:ext cx="25918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CC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MARQUET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/>
      <p:bldP spid="9830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0BD6CF07-3CD0-4E36-9AA4-5DE60F14C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9144000" cy="545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MX" altLang="es-MX" sz="3200"/>
              <a:t> previa diapo no 19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MX" altLang="es-MX" sz="3200"/>
              <a:t>Este movimiento más tarde se llamaría </a:t>
            </a:r>
            <a:r>
              <a:rPr lang="es-MX" altLang="es-MX" sz="3200" i="1">
                <a:solidFill>
                  <a:srgbClr val="660066"/>
                </a:solidFill>
              </a:rPr>
              <a:t>electricismo </a:t>
            </a:r>
            <a:r>
              <a:rPr lang="es-MX" altLang="es-MX" sz="3200"/>
              <a:t>y más tarde </a:t>
            </a:r>
            <a:r>
              <a:rPr lang="es-MX" altLang="es-MX" sz="3200" i="1">
                <a:solidFill>
                  <a:srgbClr val="660066"/>
                </a:solidFill>
              </a:rPr>
              <a:t>dinamismo. 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MX" altLang="es-MX" sz="3200" i="1"/>
              <a:t> </a:t>
            </a:r>
            <a:r>
              <a:rPr lang="es-MX" altLang="es-MX" sz="3200"/>
              <a:t>Hay un odio por lo viejo y la tradición, por lo tanto es una búsqueda del progreso. Es un canto a la tecnología. Es una búsqueda de la modernidad. 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s-MX" altLang="es-MX" sz="320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MX" altLang="es-MX" sz="3200"/>
              <a:t> Exponentes: Boccioni, Antonio Sant´Elia 1.</a:t>
            </a:r>
          </a:p>
        </p:txBody>
      </p:sp>
    </p:spTree>
    <p:extLst>
      <p:ext uri="{BB962C8B-B14F-4D97-AF65-F5344CB8AC3E}">
        <p14:creationId xmlns:p14="http://schemas.microsoft.com/office/powerpoint/2010/main" val="3532050957"/>
      </p:ext>
    </p:extLst>
  </p:cSld>
  <p:clrMapOvr>
    <a:masterClrMapping/>
  </p:clrMapOvr>
  <p:transition spd="med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 Box 3">
            <a:extLst>
              <a:ext uri="{FF2B5EF4-FFF2-40B4-BE49-F238E27FC236}">
                <a16:creationId xmlns:a16="http://schemas.microsoft.com/office/drawing/2014/main" id="{C72FE712-ED70-4712-A8C3-CDC33B4EC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401" y="590550"/>
            <a:ext cx="459504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MX" altLang="es-MX" sz="3600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Las Vanguardias:</a:t>
            </a:r>
          </a:p>
          <a:p>
            <a:pPr algn="ctr"/>
            <a:endParaRPr lang="es-MX" altLang="es-MX" sz="3600" dirty="0">
              <a:ln w="3175">
                <a:solidFill>
                  <a:sysClr val="windowText" lastClr="00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es-MX" altLang="es-MX" sz="3600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Movimiento plástico </a:t>
            </a:r>
          </a:p>
          <a:p>
            <a:pPr algn="ctr"/>
            <a:r>
              <a:rPr lang="es-MX" altLang="es-MX" sz="3600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revolucionario </a:t>
            </a:r>
          </a:p>
          <a:p>
            <a:pPr algn="ctr"/>
            <a:r>
              <a:rPr lang="es-MX" altLang="es-MX" sz="3600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Cronología definida</a:t>
            </a:r>
          </a:p>
          <a:p>
            <a:pPr algn="ctr"/>
            <a:r>
              <a:rPr lang="es-MX" altLang="es-MX" sz="3600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y pone en duda </a:t>
            </a:r>
          </a:p>
          <a:p>
            <a:pPr algn="ctr"/>
            <a:r>
              <a:rPr lang="es-MX" altLang="es-MX" sz="3600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los principios</a:t>
            </a:r>
          </a:p>
          <a:p>
            <a:pPr algn="ctr"/>
            <a:r>
              <a:rPr lang="es-MX" altLang="es-MX" sz="3600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básicos del arte</a:t>
            </a:r>
          </a:p>
          <a:p>
            <a:pPr algn="ctr"/>
            <a:endParaRPr lang="es-MX" altLang="es-MX" sz="3600" dirty="0">
              <a:ln w="3175">
                <a:solidFill>
                  <a:sysClr val="windowText" lastClr="00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8F3DE-663C-413B-9673-EB9D56949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77" y="15163"/>
            <a:ext cx="5642339" cy="68428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D4DFA6-1F97-44AB-BCC2-7F68CAC97BB0}"/>
              </a:ext>
            </a:extLst>
          </p:cNvPr>
          <p:cNvSpPr txBox="1"/>
          <p:nvPr/>
        </p:nvSpPr>
        <p:spPr>
          <a:xfrm>
            <a:off x="6816165" y="2733817"/>
            <a:ext cx="223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Pablo Picasso</a:t>
            </a:r>
          </a:p>
          <a:p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Guitarra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y violin</a:t>
            </a:r>
          </a:p>
          <a:p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1912</a:t>
            </a:r>
          </a:p>
          <a:p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Cubismo</a:t>
            </a:r>
            <a:endParaRPr lang="es-MX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8183AE-C54F-4FE6-A0DC-4EB38544DC52}"/>
              </a:ext>
            </a:extLst>
          </p:cNvPr>
          <p:cNvSpPr txBox="1"/>
          <p:nvPr/>
        </p:nvSpPr>
        <p:spPr>
          <a:xfrm>
            <a:off x="2011680" y="1399978"/>
            <a:ext cx="45404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Marc Chagall</a:t>
            </a:r>
          </a:p>
          <a:p>
            <a:r>
              <a:rPr lang="en-US" sz="3200" dirty="0" err="1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Cuchara</a:t>
            </a:r>
            <a:r>
              <a:rPr lang="en-US" sz="3200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con leche</a:t>
            </a:r>
          </a:p>
          <a:p>
            <a:r>
              <a:rPr lang="en-US" sz="3200" dirty="0" err="1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Fauvismo</a:t>
            </a:r>
            <a:endParaRPr lang="en-US" sz="3200" dirty="0">
              <a:ln w="3175">
                <a:solidFill>
                  <a:sysClr val="windowText" lastClr="00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3200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1912</a:t>
            </a:r>
          </a:p>
          <a:p>
            <a:endParaRPr lang="es-MX" sz="3200" dirty="0">
              <a:ln w="3175">
                <a:solidFill>
                  <a:sysClr val="windowText" lastClr="00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05A87D-12D8-49BE-A156-67ED98EC1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84" y="-65685"/>
            <a:ext cx="5532431" cy="69893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687436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>
            <a:extLst>
              <a:ext uri="{FF2B5EF4-FFF2-40B4-BE49-F238E27FC236}">
                <a16:creationId xmlns:a16="http://schemas.microsoft.com/office/drawing/2014/main" id="{09E4832B-A716-4DDB-9491-3915E7B67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3" y="1719263"/>
            <a:ext cx="6429375" cy="3548061"/>
          </a:xfrm>
          <a:prstGeom prst="cloudCallout">
            <a:avLst>
              <a:gd name="adj1" fmla="val 31532"/>
              <a:gd name="adj2" fmla="val -16981"/>
            </a:avLst>
          </a:prstGeom>
          <a:gradFill rotWithShape="0">
            <a:gsLst>
              <a:gs pos="0">
                <a:srgbClr val="660066"/>
              </a:gs>
              <a:gs pos="100000">
                <a:srgbClr val="660066">
                  <a:gamma/>
                  <a:shade val="52157"/>
                  <a:invGamma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33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altLang="es-MX">
              <a:latin typeface="Times New Roman" panose="02020603050405020304" pitchFamily="18" charset="0"/>
            </a:endParaRPr>
          </a:p>
        </p:txBody>
      </p:sp>
      <p:sp>
        <p:nvSpPr>
          <p:cNvPr id="14339" name="WordArt 3">
            <a:extLst>
              <a:ext uri="{FF2B5EF4-FFF2-40B4-BE49-F238E27FC236}">
                <a16:creationId xmlns:a16="http://schemas.microsoft.com/office/drawing/2014/main" id="{151B6605-5AA0-4B92-9243-6323A25D3A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8329" y="2950630"/>
            <a:ext cx="4506913" cy="7413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AGRounded BT"/>
              </a:rPr>
              <a:t>Futurismo</a:t>
            </a:r>
          </a:p>
        </p:txBody>
      </p:sp>
    </p:spTree>
  </p:cSld>
  <p:clrMapOvr>
    <a:masterClrMapping/>
  </p:clrMapOvr>
  <p:transition spd="med">
    <p:zoom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6">
            <a:extLst>
              <a:ext uri="{FF2B5EF4-FFF2-40B4-BE49-F238E27FC236}">
                <a16:creationId xmlns:a16="http://schemas.microsoft.com/office/drawing/2014/main" id="{F91261CA-96C4-42E8-ADE9-8254339BB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518" y="88678"/>
            <a:ext cx="573741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altLang="es-MX" sz="2800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Surge hacia 1909 con el escritor italiano Filippo Tommaso Marinetti con su Manifiesto del Futurismo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16FFCA-9A59-41F0-BA0F-6E0CE8FCD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74" y="1904560"/>
            <a:ext cx="9144000" cy="51395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BDE5AC-BAD7-42DC-B806-9A5203537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95" y="0"/>
            <a:ext cx="5481326" cy="69050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C6D924F8-BEE9-4EC7-8B21-88337D105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6550"/>
            <a:ext cx="9144000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altLang="es-MX" sz="4400" b="1" dirty="0">
                <a:ln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Proclama el triunfo de la velocidad en el arte pictórico…</a:t>
            </a:r>
          </a:p>
          <a:p>
            <a:pPr algn="ctr">
              <a:spcBef>
                <a:spcPct val="50000"/>
              </a:spcBef>
            </a:pPr>
            <a:endParaRPr lang="es-MX" altLang="es-MX" sz="4800" b="1" dirty="0">
              <a:ln>
                <a:solidFill>
                  <a:sysClr val="windowText" lastClr="000000"/>
                </a:solidFill>
              </a:ln>
              <a:solidFill>
                <a:srgbClr val="CC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>
              <a:spcBef>
                <a:spcPct val="50000"/>
              </a:spcBef>
            </a:pPr>
            <a:endParaRPr lang="es-MX" altLang="es-MX" sz="4800" b="1" dirty="0">
              <a:ln>
                <a:solidFill>
                  <a:sysClr val="windowText" lastClr="000000"/>
                </a:solidFill>
              </a:ln>
              <a:solidFill>
                <a:srgbClr val="CC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s-MX" altLang="es-MX" sz="4400" b="1" dirty="0">
                <a:ln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Es un esfuerzo por sacar los sentimientos y las ideas del estancamiento y del provincialismo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86FBC8-C1FD-4735-B52C-6B0EBA74DBE4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AGRounded BT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806342-B9D6-42D9-A0B4-FD4889BA0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72" y="10678"/>
            <a:ext cx="9223513" cy="6778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7DB8AA-AD8F-4CFA-8AB9-61D6D5C8649C}"/>
              </a:ext>
            </a:extLst>
          </p:cNvPr>
          <p:cNvSpPr txBox="1"/>
          <p:nvPr/>
        </p:nvSpPr>
        <p:spPr>
          <a:xfrm>
            <a:off x="352129" y="278296"/>
            <a:ext cx="4300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3175"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Del </a:t>
            </a:r>
            <a:r>
              <a:rPr lang="en-US" dirty="0" err="1">
                <a:ln w="3175"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Manifiesto</a:t>
            </a:r>
            <a:r>
              <a:rPr lang="en-US" dirty="0">
                <a:ln w="3175"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dirty="0" err="1">
                <a:ln w="3175"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Futurista</a:t>
            </a:r>
            <a:endParaRPr lang="en-US" dirty="0">
              <a:ln w="3175">
                <a:solidFill>
                  <a:sysClr val="windowText" lastClr="000000"/>
                </a:solidFill>
              </a:ln>
              <a:solidFill>
                <a:srgbClr val="99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it-IT" b="0" i="0" dirty="0">
                <a:ln w="3175"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Filippo Tommaso Marinetti</a:t>
            </a:r>
            <a:endParaRPr lang="en-US" dirty="0">
              <a:ln w="3175">
                <a:solidFill>
                  <a:sysClr val="windowText" lastClr="000000"/>
                </a:solidFill>
              </a:ln>
              <a:solidFill>
                <a:srgbClr val="99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8" grpId="0"/>
      <p:bldP spid="2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B46222-C9D1-4C4F-B7F9-53644555E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563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4BBE3B-6A2B-4BA7-808B-460467C4FABA}"/>
              </a:ext>
            </a:extLst>
          </p:cNvPr>
          <p:cNvSpPr txBox="1"/>
          <p:nvPr/>
        </p:nvSpPr>
        <p:spPr>
          <a:xfrm>
            <a:off x="6957465" y="3730877"/>
            <a:ext cx="22283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Calle</a:t>
            </a:r>
          </a:p>
          <a:p>
            <a:r>
              <a:rPr lang="en-US" sz="2000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entra</a:t>
            </a:r>
            <a:r>
              <a:rPr lang="en-US" sz="20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a la casa</a:t>
            </a:r>
          </a:p>
          <a:p>
            <a:r>
              <a:rPr lang="en-US" sz="20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Umberto Bocconi</a:t>
            </a:r>
          </a:p>
          <a:p>
            <a:r>
              <a:rPr lang="en-US" sz="20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1911</a:t>
            </a:r>
          </a:p>
          <a:p>
            <a:r>
              <a:rPr lang="en-US" sz="2000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Futurismo</a:t>
            </a:r>
            <a:endParaRPr lang="es-MX" sz="2000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8D42EB87-C314-4D3E-9F3F-E50E54688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68288"/>
            <a:ext cx="4291012" cy="4314825"/>
          </a:xfrm>
          <a:prstGeom prst="rect">
            <a:avLst/>
          </a:prstGeom>
          <a:noFill/>
          <a:ln w="762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DBEFB7C0-0B71-432E-A1F9-65DC9742C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3476625"/>
            <a:ext cx="4052888" cy="3148013"/>
          </a:xfrm>
          <a:prstGeom prst="rect">
            <a:avLst/>
          </a:prstGeom>
          <a:noFill/>
          <a:ln w="762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6" name="Text Box 6">
            <a:extLst>
              <a:ext uri="{FF2B5EF4-FFF2-40B4-BE49-F238E27FC236}">
                <a16:creationId xmlns:a16="http://schemas.microsoft.com/office/drawing/2014/main" id="{0DA7F620-B0FB-4018-8C29-259043B62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188" y="2544763"/>
            <a:ext cx="30083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3200" b="1">
                <a:ln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BOCCIONI</a:t>
            </a:r>
            <a:endParaRPr lang="es-ES" altLang="es-MX" sz="3200" b="1">
              <a:ln>
                <a:solidFill>
                  <a:sysClr val="windowText" lastClr="000000"/>
                </a:solidFill>
              </a:ln>
              <a:solidFill>
                <a:srgbClr val="99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0967" name="Text Box 7">
            <a:extLst>
              <a:ext uri="{FF2B5EF4-FFF2-40B4-BE49-F238E27FC236}">
                <a16:creationId xmlns:a16="http://schemas.microsoft.com/office/drawing/2014/main" id="{C76C6DF6-3A71-47BF-A667-EBA5F4430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4886325"/>
            <a:ext cx="300831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3200" b="1" dirty="0">
                <a:ln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RETRATO DE</a:t>
            </a:r>
          </a:p>
          <a:p>
            <a:pPr algn="ctr"/>
            <a:r>
              <a:rPr lang="es-MX" altLang="es-MX" sz="3200" b="1" dirty="0">
                <a:ln>
                  <a:solidFill>
                    <a:sysClr val="windowText" lastClr="000000"/>
                  </a:solidFill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MARINETTI</a:t>
            </a:r>
            <a:endParaRPr lang="es-ES" altLang="es-MX" sz="3200" b="1" dirty="0">
              <a:ln>
                <a:solidFill>
                  <a:sysClr val="windowText" lastClr="000000"/>
                </a:solidFill>
              </a:ln>
              <a:solidFill>
                <a:srgbClr val="99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/>
      <p:bldP spid="4096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C78A71-3B0E-48D9-9CF0-AD09BA60A7D7}"/>
              </a:ext>
            </a:extLst>
          </p:cNvPr>
          <p:cNvSpPr txBox="1"/>
          <p:nvPr/>
        </p:nvSpPr>
        <p:spPr>
          <a:xfrm>
            <a:off x="296392" y="3429000"/>
            <a:ext cx="4805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0" i="0" dirty="0">
                <a:ln w="6350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"Pittsburgh" - 1922 </a:t>
            </a:r>
          </a:p>
          <a:p>
            <a:pPr algn="ctr"/>
            <a:r>
              <a:rPr lang="es-MX" b="0" i="0" dirty="0">
                <a:ln w="6350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Louis </a:t>
            </a:r>
            <a:r>
              <a:rPr lang="es-MX" b="0" i="0" dirty="0" err="1">
                <a:ln w="6350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Lozowick</a:t>
            </a:r>
            <a:r>
              <a:rPr lang="es-MX" b="0" i="0" dirty="0">
                <a:ln w="6350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(1892-1973)</a:t>
            </a:r>
            <a:endParaRPr lang="es-MX" dirty="0">
              <a:ln w="6350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530A72-9F30-4B8C-9B75-B8E37A0BA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16" y="0"/>
            <a:ext cx="3854184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AD9342-B5EE-43A0-A769-C4CE3107ACD1}"/>
              </a:ext>
            </a:extLst>
          </p:cNvPr>
          <p:cNvSpPr txBox="1"/>
          <p:nvPr/>
        </p:nvSpPr>
        <p:spPr>
          <a:xfrm>
            <a:off x="296392" y="5582951"/>
            <a:ext cx="4742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característica principal del futurismo es la plástica del dinamismo </a:t>
            </a:r>
          </a:p>
          <a:p>
            <a:pPr algn="ctr"/>
            <a:r>
              <a:rPr lang="es-MX" sz="2000" b="1" i="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y del movimiento</a:t>
            </a:r>
            <a:endParaRPr lang="es-MX" sz="2000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29013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3" name="Group 5">
            <a:extLst>
              <a:ext uri="{FF2B5EF4-FFF2-40B4-BE49-F238E27FC236}">
                <a16:creationId xmlns:a16="http://schemas.microsoft.com/office/drawing/2014/main" id="{77A43078-7EC1-4DBB-8F84-1A18CBF850D1}"/>
              </a:ext>
            </a:extLst>
          </p:cNvPr>
          <p:cNvGrpSpPr>
            <a:grpSpLocks/>
          </p:cNvGrpSpPr>
          <p:nvPr/>
        </p:nvGrpSpPr>
        <p:grpSpPr bwMode="auto">
          <a:xfrm>
            <a:off x="1458913" y="1719263"/>
            <a:ext cx="6429375" cy="3548062"/>
            <a:chOff x="919" y="1083"/>
            <a:chExt cx="4050" cy="2235"/>
          </a:xfrm>
        </p:grpSpPr>
        <p:sp>
          <p:nvSpPr>
            <p:cNvPr id="17410" name="AutoShape 2">
              <a:extLst>
                <a:ext uri="{FF2B5EF4-FFF2-40B4-BE49-F238E27FC236}">
                  <a16:creationId xmlns:a16="http://schemas.microsoft.com/office/drawing/2014/main" id="{90A98146-FF51-4B86-80FA-8F20C121C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" y="1083"/>
              <a:ext cx="4050" cy="2235"/>
            </a:xfrm>
            <a:prstGeom prst="cloudCallout">
              <a:avLst>
                <a:gd name="adj1" fmla="val 31532"/>
                <a:gd name="adj2" fmla="val -16981"/>
              </a:avLst>
            </a:prstGeom>
            <a:gradFill rotWithShape="0">
              <a:gsLst>
                <a:gs pos="0">
                  <a:srgbClr val="660066"/>
                </a:gs>
                <a:gs pos="100000">
                  <a:srgbClr val="660066">
                    <a:gamma/>
                    <a:shade val="52157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3333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altLang="es-MX" dirty="0">
                <a:latin typeface="Times New Roman" panose="02020603050405020304" pitchFamily="18" charset="0"/>
              </a:endParaRPr>
            </a:p>
          </p:txBody>
        </p:sp>
        <p:sp>
          <p:nvSpPr>
            <p:cNvPr id="17411" name="WordArt 3">
              <a:extLst>
                <a:ext uri="{FF2B5EF4-FFF2-40B4-BE49-F238E27FC236}">
                  <a16:creationId xmlns:a16="http://schemas.microsoft.com/office/drawing/2014/main" id="{9AF56C54-15B8-470E-9501-E54771E41D8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358" y="1943"/>
              <a:ext cx="3209" cy="46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MX" sz="3600" b="1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chemeClr val="folHlin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Primitivismo</a:t>
              </a:r>
            </a:p>
          </p:txBody>
        </p:sp>
      </p:grpSp>
    </p:spTree>
  </p:cSld>
  <p:clrMapOvr>
    <a:masterClrMapping/>
  </p:clrMapOvr>
  <p:transition spd="med">
    <p:zoom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5610B8-B580-4413-A1EF-363B28C77CA9}"/>
              </a:ext>
            </a:extLst>
          </p:cNvPr>
          <p:cNvSpPr txBox="1"/>
          <p:nvPr/>
        </p:nvSpPr>
        <p:spPr>
          <a:xfrm>
            <a:off x="324465" y="1061884"/>
            <a:ext cx="794643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altLang="es-MX" sz="28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Surge hacia 1910</a:t>
            </a:r>
          </a:p>
          <a:p>
            <a:pPr algn="ctr">
              <a:spcBef>
                <a:spcPct val="50000"/>
              </a:spcBef>
            </a:pPr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Su principal influencia es en la escultura</a:t>
            </a:r>
          </a:p>
          <a:p>
            <a:pPr algn="ctr">
              <a:spcBef>
                <a:spcPct val="50000"/>
              </a:spcBef>
            </a:pPr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Se promovió el arte </a:t>
            </a:r>
            <a:r>
              <a:rPr lang="es-MX" altLang="es-MX" sz="3200" b="1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índigena</a:t>
            </a:r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y africano</a:t>
            </a:r>
          </a:p>
          <a:p>
            <a:pPr algn="ctr">
              <a:spcBef>
                <a:spcPct val="50000"/>
              </a:spcBef>
            </a:pPr>
            <a:endParaRPr lang="es-MX" altLang="es-MX" sz="3200" b="1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s-MX" altLang="es-MX" sz="24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Exponentes importantes:</a:t>
            </a:r>
          </a:p>
          <a:p>
            <a:pPr algn="ctr">
              <a:spcBef>
                <a:spcPct val="50000"/>
              </a:spcBef>
            </a:pPr>
            <a:r>
              <a:rPr lang="es-MX" altLang="es-MX" sz="2400" b="1" i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Matisse                             </a:t>
            </a:r>
            <a:r>
              <a:rPr lang="es-MX" altLang="es-MX" sz="2400" b="1" i="1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Brancusi</a:t>
            </a:r>
            <a:endParaRPr lang="es-MX" altLang="es-MX" sz="2400" b="1" i="1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s-MX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9E4DB1-A2BA-49C0-8CB1-D7504E036E9D}"/>
              </a:ext>
            </a:extLst>
          </p:cNvPr>
          <p:cNvSpPr/>
          <p:nvPr/>
        </p:nvSpPr>
        <p:spPr bwMode="auto">
          <a:xfrm>
            <a:off x="0" y="0"/>
            <a:ext cx="9285988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AGRounded BT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38D827-B9E3-46BA-964D-F189EBA5CD16}"/>
              </a:ext>
            </a:extLst>
          </p:cNvPr>
          <p:cNvSpPr txBox="1"/>
          <p:nvPr/>
        </p:nvSpPr>
        <p:spPr>
          <a:xfrm>
            <a:off x="1193498" y="711001"/>
            <a:ext cx="68989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0" i="0" dirty="0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El </a:t>
            </a:r>
            <a:r>
              <a:rPr lang="es-MX" b="1" i="0" dirty="0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primitivismo</a:t>
            </a:r>
            <a:r>
              <a:rPr lang="es-MX" b="0" i="0" dirty="0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 es un movimiento artístico surgido en Rusia y defendido por algunos pintores de la </a:t>
            </a:r>
            <a:r>
              <a:rPr lang="es-MX" b="0" i="1" dirty="0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Sota de Diamantes</a:t>
            </a:r>
            <a:r>
              <a:rPr lang="es-MX" b="0" i="0" dirty="0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, que privilegia las formas ingenuas y primitivas del arte: la creencia popular, los iconos, las lecciones de los comerciantes, los platos pintados, los objetos y los colores de la cultura campesina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79938D-DB18-4D11-AB84-C63D94D21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0" y="0"/>
            <a:ext cx="9131318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96440C-70D4-4AE4-8F51-94447D5F6D32}"/>
              </a:ext>
            </a:extLst>
          </p:cNvPr>
          <p:cNvSpPr txBox="1"/>
          <p:nvPr/>
        </p:nvSpPr>
        <p:spPr>
          <a:xfrm>
            <a:off x="3215149" y="3850376"/>
            <a:ext cx="3852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</a:t>
            </a:r>
            <a:r>
              <a:rPr lang="en-US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Tiovivo</a:t>
            </a:r>
            <a:endParaRPr lang="en-US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Walter Spies</a:t>
            </a:r>
          </a:p>
          <a:p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1922</a:t>
            </a:r>
            <a:endParaRPr lang="es-MX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085D37-BA7A-4477-ADFF-453E460C638C}"/>
              </a:ext>
            </a:extLst>
          </p:cNvPr>
          <p:cNvSpPr txBox="1"/>
          <p:nvPr/>
        </p:nvSpPr>
        <p:spPr>
          <a:xfrm>
            <a:off x="183540" y="4772060"/>
            <a:ext cx="86543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b="0" i="0" dirty="0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Es también, en parte, una reacción contra la influencia a nivel nacional de la pintura francesa, considerada entonces preponderante. No obstante, se considera a </a:t>
            </a:r>
            <a:r>
              <a:rPr lang="es-MX" b="0" i="0" u="none" strike="noStrike" dirty="0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Paul </a:t>
            </a:r>
            <a:r>
              <a:rPr lang="es-MX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Gauguin </a:t>
            </a:r>
            <a:r>
              <a:rPr lang="es-MX" b="0" i="0" dirty="0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como el precursor del movimiento primitivista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88E930-6D61-4532-8D97-62A2926E9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643" y="210142"/>
            <a:ext cx="2546971" cy="44302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30455F-2314-4939-82F9-59896E7D1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64556"/>
            <a:ext cx="9144000" cy="46934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F6EBC2-9F86-4456-A395-50368B110DA4}"/>
              </a:ext>
            </a:extLst>
          </p:cNvPr>
          <p:cNvSpPr txBox="1"/>
          <p:nvPr/>
        </p:nvSpPr>
        <p:spPr>
          <a:xfrm>
            <a:off x="3256358" y="375909"/>
            <a:ext cx="2438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Gaugin</a:t>
            </a:r>
          </a:p>
          <a:p>
            <a:pPr algn="r"/>
            <a:r>
              <a:rPr lang="en-US" sz="2000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Autorretrato</a:t>
            </a:r>
            <a:r>
              <a:rPr lang="en-US" sz="200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1903</a:t>
            </a:r>
            <a:endParaRPr lang="es-MX" sz="2000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D020FF-5510-41EF-B4EB-0341B8C94903}"/>
              </a:ext>
            </a:extLst>
          </p:cNvPr>
          <p:cNvSpPr txBox="1"/>
          <p:nvPr/>
        </p:nvSpPr>
        <p:spPr>
          <a:xfrm>
            <a:off x="425962" y="1526122"/>
            <a:ext cx="3907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Oh, </a:t>
            </a:r>
            <a:r>
              <a:rPr lang="en-US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Tahiti,Nunca</a:t>
            </a:r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Más 1897</a:t>
            </a:r>
            <a:endParaRPr lang="es-MX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61805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8" grpId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22DD6-45EF-4FD0-AFBA-13D27EF1509A}"/>
              </a:ext>
            </a:extLst>
          </p:cNvPr>
          <p:cNvSpPr txBox="1"/>
          <p:nvPr/>
        </p:nvSpPr>
        <p:spPr>
          <a:xfrm>
            <a:off x="3087771" y="6321592"/>
            <a:ext cx="581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0" i="0" dirty="0">
                <a:solidFill>
                  <a:srgbClr val="0070C0"/>
                </a:solidFill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https://www.significados.com/vanguardias-artisticas</a:t>
            </a:r>
            <a:endParaRPr lang="es-MX" sz="1800" b="0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BC6AAC-7CD5-43F5-9696-2841BD29D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5" y="0"/>
            <a:ext cx="27432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0901C6-4CF2-44DD-9662-889CBC74B823}"/>
              </a:ext>
            </a:extLst>
          </p:cNvPr>
          <p:cNvSpPr txBox="1"/>
          <p:nvPr/>
        </p:nvSpPr>
        <p:spPr>
          <a:xfrm>
            <a:off x="3363921" y="275807"/>
            <a:ext cx="1436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9067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Cubismo</a:t>
            </a:r>
            <a:endParaRPr lang="es-MX" sz="2000" dirty="0">
              <a:solidFill>
                <a:srgbClr val="906736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F75DA-BB44-4CB3-95E1-6D6B03DEFC7B}"/>
              </a:ext>
            </a:extLst>
          </p:cNvPr>
          <p:cNvSpPr txBox="1"/>
          <p:nvPr/>
        </p:nvSpPr>
        <p:spPr>
          <a:xfrm>
            <a:off x="3363921" y="653880"/>
            <a:ext cx="1789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9067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Futurismo</a:t>
            </a:r>
            <a:endParaRPr lang="es-MX" sz="2000" dirty="0">
              <a:solidFill>
                <a:srgbClr val="906736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767C01-F6B7-49A6-B2DB-A503043F71B6}"/>
              </a:ext>
            </a:extLst>
          </p:cNvPr>
          <p:cNvSpPr txBox="1"/>
          <p:nvPr/>
        </p:nvSpPr>
        <p:spPr>
          <a:xfrm>
            <a:off x="3363921" y="1031953"/>
            <a:ext cx="3191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906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Abstracción</a:t>
            </a:r>
            <a:r>
              <a:rPr lang="en-US" sz="2000" dirty="0">
                <a:solidFill>
                  <a:srgbClr val="906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000" dirty="0" err="1">
                <a:solidFill>
                  <a:srgbClr val="906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lírica</a:t>
            </a:r>
            <a:endParaRPr lang="es-MX" sz="2000" dirty="0">
              <a:solidFill>
                <a:srgbClr val="906736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018443-BB31-43B5-9EBC-23CCA63F38B7}"/>
              </a:ext>
            </a:extLst>
          </p:cNvPr>
          <p:cNvSpPr txBox="1"/>
          <p:nvPr/>
        </p:nvSpPr>
        <p:spPr>
          <a:xfrm>
            <a:off x="3363921" y="1410026"/>
            <a:ext cx="2629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906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Constructivismo</a:t>
            </a:r>
            <a:endParaRPr lang="es-MX" sz="2000" dirty="0">
              <a:solidFill>
                <a:srgbClr val="906736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EE7616-AC7D-41ED-B0C8-5562268BAE90}"/>
              </a:ext>
            </a:extLst>
          </p:cNvPr>
          <p:cNvSpPr txBox="1"/>
          <p:nvPr/>
        </p:nvSpPr>
        <p:spPr>
          <a:xfrm>
            <a:off x="3363921" y="1788099"/>
            <a:ext cx="2693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906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Suprematismo</a:t>
            </a:r>
            <a:endParaRPr lang="es-MX" sz="2000" dirty="0">
              <a:solidFill>
                <a:srgbClr val="906736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5DB944-42F3-470E-A828-148CAB5D505F}"/>
              </a:ext>
            </a:extLst>
          </p:cNvPr>
          <p:cNvSpPr txBox="1"/>
          <p:nvPr/>
        </p:nvSpPr>
        <p:spPr>
          <a:xfrm>
            <a:off x="3363921" y="2166172"/>
            <a:ext cx="16652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9067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Dadaísmo</a:t>
            </a:r>
            <a:endParaRPr lang="es-MX" sz="20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02D120-BA90-464D-BA6C-5D05D158D8AB}"/>
              </a:ext>
            </a:extLst>
          </p:cNvPr>
          <p:cNvSpPr txBox="1"/>
          <p:nvPr/>
        </p:nvSpPr>
        <p:spPr>
          <a:xfrm>
            <a:off x="3363921" y="2544245"/>
            <a:ext cx="2012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906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Neoplasticismo</a:t>
            </a:r>
            <a:endParaRPr lang="es-MX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D4C2E0-E2D9-48D8-A3C5-1C4E965018F5}"/>
              </a:ext>
            </a:extLst>
          </p:cNvPr>
          <p:cNvSpPr txBox="1"/>
          <p:nvPr/>
        </p:nvSpPr>
        <p:spPr>
          <a:xfrm>
            <a:off x="3363921" y="2922318"/>
            <a:ext cx="23194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9067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Surrealismo</a:t>
            </a:r>
            <a:endParaRPr lang="es-MX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342E2A-3B0F-45C0-98D0-3D89B368E935}"/>
              </a:ext>
            </a:extLst>
          </p:cNvPr>
          <p:cNvSpPr txBox="1"/>
          <p:nvPr/>
        </p:nvSpPr>
        <p:spPr>
          <a:xfrm>
            <a:off x="3363921" y="330039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906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Expresionismo</a:t>
            </a:r>
            <a:r>
              <a:rPr lang="en-US" sz="2000" dirty="0">
                <a:solidFill>
                  <a:srgbClr val="906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000" dirty="0" err="1">
                <a:solidFill>
                  <a:srgbClr val="906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abstracto</a:t>
            </a:r>
            <a:endParaRPr lang="es-MX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63257D-70FC-4C59-9F67-9C8C1C5EC4CB}"/>
              </a:ext>
            </a:extLst>
          </p:cNvPr>
          <p:cNvSpPr txBox="1"/>
          <p:nvPr/>
        </p:nvSpPr>
        <p:spPr>
          <a:xfrm>
            <a:off x="3363921" y="3678464"/>
            <a:ext cx="12526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9067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PopArt</a:t>
            </a:r>
            <a:endParaRPr lang="es-MX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7DA61F-4570-4AC3-9F02-4B503A992018}"/>
              </a:ext>
            </a:extLst>
          </p:cNvPr>
          <p:cNvSpPr txBox="1"/>
          <p:nvPr/>
        </p:nvSpPr>
        <p:spPr>
          <a:xfrm>
            <a:off x="3363921" y="4056537"/>
            <a:ext cx="14733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06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Happening</a:t>
            </a:r>
            <a:endParaRPr lang="es-MX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0EFC19-61FD-4A8B-8D12-3B8F119762B1}"/>
              </a:ext>
            </a:extLst>
          </p:cNvPr>
          <p:cNvSpPr txBox="1"/>
          <p:nvPr/>
        </p:nvSpPr>
        <p:spPr>
          <a:xfrm>
            <a:off x="3363921" y="4434610"/>
            <a:ext cx="31918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9067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Cinetismo</a:t>
            </a:r>
            <a:r>
              <a:rPr lang="en-US" sz="2000" b="1" dirty="0">
                <a:solidFill>
                  <a:srgbClr val="9067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/ </a:t>
            </a:r>
            <a:r>
              <a:rPr lang="en-US" sz="2000" b="1" dirty="0" err="1">
                <a:solidFill>
                  <a:srgbClr val="9067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Dinamismo</a:t>
            </a:r>
            <a:endParaRPr lang="es-MX" sz="20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E8F6A2-B911-4376-9100-E2E3CF6D6526}"/>
              </a:ext>
            </a:extLst>
          </p:cNvPr>
          <p:cNvSpPr txBox="1"/>
          <p:nvPr/>
        </p:nvSpPr>
        <p:spPr>
          <a:xfrm>
            <a:off x="3363921" y="4812683"/>
            <a:ext cx="2125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906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Arte</a:t>
            </a:r>
            <a:r>
              <a:rPr lang="en-US" sz="2000" dirty="0">
                <a:solidFill>
                  <a:srgbClr val="906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Conceptual</a:t>
            </a:r>
            <a:endParaRPr lang="es-MX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243CDA-AB49-4D21-B6AA-70286D5F019D}"/>
              </a:ext>
            </a:extLst>
          </p:cNvPr>
          <p:cNvSpPr txBox="1"/>
          <p:nvPr/>
        </p:nvSpPr>
        <p:spPr>
          <a:xfrm>
            <a:off x="3363921" y="5190756"/>
            <a:ext cx="19510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067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Performance</a:t>
            </a:r>
            <a:endParaRPr lang="es-MX" sz="20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AFD03C-2E43-458F-8B32-E20EAD555F5B}"/>
              </a:ext>
            </a:extLst>
          </p:cNvPr>
          <p:cNvSpPr txBox="1"/>
          <p:nvPr/>
        </p:nvSpPr>
        <p:spPr>
          <a:xfrm>
            <a:off x="3363921" y="5568833"/>
            <a:ext cx="18833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906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Hiperrealismo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402774841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6" grpId="0" build="p"/>
      <p:bldP spid="7" grpId="0" build="p"/>
      <p:bldP spid="8" grpId="0" build="p"/>
      <p:bldP spid="9" grpId="0" build="p"/>
      <p:bldP spid="11" grpId="0" build="p"/>
      <p:bldP spid="13" grpId="0" build="p"/>
      <p:bldP spid="15" grpId="0" build="p"/>
      <p:bldP spid="17" grpId="0" build="p"/>
      <p:bldP spid="19" grpId="0" build="p"/>
      <p:bldP spid="21" grpId="0" build="p"/>
      <p:bldP spid="23" grpId="0" build="p"/>
      <p:bldP spid="25" grpId="0" build="p"/>
      <p:bldP spid="27" grpId="0" build="p"/>
      <p:bldP spid="2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Text Box 1027">
            <a:extLst>
              <a:ext uri="{FF2B5EF4-FFF2-40B4-BE49-F238E27FC236}">
                <a16:creationId xmlns:a16="http://schemas.microsoft.com/office/drawing/2014/main" id="{89DB718E-9232-4C71-9B00-CF35F78E0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8422"/>
            <a:ext cx="30083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BRANCUSI</a:t>
            </a:r>
            <a:endParaRPr lang="es-ES" altLang="es-MX" sz="3200" b="1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89092" name="Picture 1028">
            <a:extLst>
              <a:ext uri="{FF2B5EF4-FFF2-40B4-BE49-F238E27FC236}">
                <a16:creationId xmlns:a16="http://schemas.microsoft.com/office/drawing/2014/main" id="{DCEF6F11-54AD-49F8-A23F-C7C3E050F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933575"/>
            <a:ext cx="3881438" cy="4924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4" name="Text Box 1030">
            <a:extLst>
              <a:ext uri="{FF2B5EF4-FFF2-40B4-BE49-F238E27FC236}">
                <a16:creationId xmlns:a16="http://schemas.microsoft.com/office/drawing/2014/main" id="{1CF5077C-66D4-41BE-AB77-AD9D36A91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091" y="1271612"/>
            <a:ext cx="41972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es-MX" sz="28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Pájaro en el espacio</a:t>
            </a:r>
          </a:p>
        </p:txBody>
      </p:sp>
      <p:sp>
        <p:nvSpPr>
          <p:cNvPr id="89095" name="Text Box 1031">
            <a:extLst>
              <a:ext uri="{FF2B5EF4-FFF2-40B4-BE49-F238E27FC236}">
                <a16:creationId xmlns:a16="http://schemas.microsoft.com/office/drawing/2014/main" id="{1A51004B-8684-4C6E-A7AF-BAA987A25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6305" y="5557520"/>
            <a:ext cx="20748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s-MX" sz="28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beso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893630-2B61-412A-A449-ECB4E65ED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7859"/>
            <a:ext cx="4555451" cy="4729655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/>
      <p:bldP spid="89094" grpId="0"/>
      <p:bldP spid="8909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098">
            <a:extLst>
              <a:ext uri="{FF2B5EF4-FFF2-40B4-BE49-F238E27FC236}">
                <a16:creationId xmlns:a16="http://schemas.microsoft.com/office/drawing/2014/main" id="{DAE24CE1-0AEE-4E50-9485-0BBCF2E34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0"/>
            <a:ext cx="4983162" cy="6858000"/>
          </a:xfrm>
          <a:prstGeom prst="rect">
            <a:avLst/>
          </a:prstGeom>
          <a:noFill/>
          <a:ln w="12700">
            <a:solidFill>
              <a:srgbClr val="66006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5" name="Text Box 4099">
            <a:extLst>
              <a:ext uri="{FF2B5EF4-FFF2-40B4-BE49-F238E27FC236}">
                <a16:creationId xmlns:a16="http://schemas.microsoft.com/office/drawing/2014/main" id="{DED31EED-B896-4D87-9A92-EC87E0166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82" y="3254770"/>
            <a:ext cx="318611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s-MX" sz="3200" b="1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primer grito</a:t>
            </a:r>
          </a:p>
          <a:p>
            <a:pPr algn="ctr"/>
            <a:r>
              <a:rPr lang="es-ES" altLang="es-MX" sz="3200" b="1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Brancusi</a:t>
            </a:r>
            <a:endParaRPr lang="es-ES" altLang="es-MX" sz="3200" b="1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9" name="Group 5">
            <a:extLst>
              <a:ext uri="{FF2B5EF4-FFF2-40B4-BE49-F238E27FC236}">
                <a16:creationId xmlns:a16="http://schemas.microsoft.com/office/drawing/2014/main" id="{77E72CEB-288C-4FFD-8AF9-482E45979EA1}"/>
              </a:ext>
            </a:extLst>
          </p:cNvPr>
          <p:cNvGrpSpPr>
            <a:grpSpLocks/>
          </p:cNvGrpSpPr>
          <p:nvPr/>
        </p:nvGrpSpPr>
        <p:grpSpPr bwMode="auto">
          <a:xfrm>
            <a:off x="1106784" y="1071799"/>
            <a:ext cx="6429375" cy="3548062"/>
            <a:chOff x="919" y="1083"/>
            <a:chExt cx="4050" cy="2235"/>
          </a:xfrm>
        </p:grpSpPr>
        <p:sp>
          <p:nvSpPr>
            <p:cNvPr id="21506" name="AutoShape 2">
              <a:extLst>
                <a:ext uri="{FF2B5EF4-FFF2-40B4-BE49-F238E27FC236}">
                  <a16:creationId xmlns:a16="http://schemas.microsoft.com/office/drawing/2014/main" id="{365F1D49-08A8-447B-863F-282C4AA4A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" y="1083"/>
              <a:ext cx="4050" cy="2235"/>
            </a:xfrm>
            <a:prstGeom prst="cloudCallout">
              <a:avLst>
                <a:gd name="adj1" fmla="val 31532"/>
                <a:gd name="adj2" fmla="val -16981"/>
              </a:avLst>
            </a:prstGeom>
            <a:gradFill rotWithShape="0">
              <a:gsLst>
                <a:gs pos="0">
                  <a:srgbClr val="660066"/>
                </a:gs>
                <a:gs pos="100000">
                  <a:srgbClr val="660066">
                    <a:gamma/>
                    <a:shade val="52157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3333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altLang="es-MX">
                <a:latin typeface="Times New Roman" panose="02020603050405020304" pitchFamily="18" charset="0"/>
              </a:endParaRPr>
            </a:p>
          </p:txBody>
        </p:sp>
        <p:sp>
          <p:nvSpPr>
            <p:cNvPr id="21507" name="WordArt 3">
              <a:extLst>
                <a:ext uri="{FF2B5EF4-FFF2-40B4-BE49-F238E27FC236}">
                  <a16:creationId xmlns:a16="http://schemas.microsoft.com/office/drawing/2014/main" id="{031E319D-40C8-4D1A-8461-9393735A0C4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550" y="1842"/>
              <a:ext cx="2737" cy="51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MX" sz="3600" b="1" kern="10" dirty="0"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solidFill>
                    <a:srgbClr val="CC66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</a:rPr>
                <a:t>Dadaísmo</a:t>
              </a:r>
            </a:p>
          </p:txBody>
        </p:sp>
      </p:grpSp>
    </p:spTree>
  </p:cSld>
  <p:clrMapOvr>
    <a:masterClrMapping/>
  </p:clrMapOvr>
  <p:transition spd="med">
    <p:zoom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>
            <a:extLst>
              <a:ext uri="{FF2B5EF4-FFF2-40B4-BE49-F238E27FC236}">
                <a16:creationId xmlns:a16="http://schemas.microsoft.com/office/drawing/2014/main" id="{DE795A5A-B12A-4D14-9277-0DD155FF8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9167"/>
            <a:ext cx="9144000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Aparece en Suiza por primera vez en 1916 </a:t>
            </a:r>
          </a:p>
          <a:p>
            <a:pPr>
              <a:spcBef>
                <a:spcPct val="50000"/>
              </a:spcBef>
            </a:pPr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En plena 1</a:t>
            </a:r>
            <a:r>
              <a:rPr lang="es-MX" altLang="es-MX" sz="3200" b="1" baseline="30000" dirty="0">
                <a:ln>
                  <a:solidFill>
                    <a:schemeClr val="tx1"/>
                  </a:solidFill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</a:t>
            </a:r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Guerra Mundial</a:t>
            </a:r>
          </a:p>
          <a:p>
            <a:pPr>
              <a:spcBef>
                <a:spcPct val="50000"/>
              </a:spcBef>
            </a:pPr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Dadaísmo es el todo y la nada</a:t>
            </a:r>
          </a:p>
          <a:p>
            <a:pPr>
              <a:spcBef>
                <a:spcPct val="50000"/>
              </a:spcBef>
            </a:pPr>
            <a:r>
              <a:rPr lang="es-MX" altLang="es-MX" b="1" dirty="0">
                <a:ln>
                  <a:solidFill>
                    <a:schemeClr val="tx1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Refleja la decepción y el desencanto provocado por la guerra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Tristán </a:t>
            </a:r>
            <a:r>
              <a:rPr lang="es-MX" altLang="es-MX" sz="3200" b="1" dirty="0" err="1">
                <a:ln>
                  <a:solidFill>
                    <a:schemeClr val="tx1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Tzará</a:t>
            </a:r>
            <a:endParaRPr lang="es-MX" altLang="es-MX" sz="3200" b="1" dirty="0">
              <a:ln>
                <a:solidFill>
                  <a:schemeClr val="tx1"/>
                </a:solidFill>
              </a:ln>
              <a:solidFill>
                <a:srgbClr val="CC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s-MX" altLang="es-MX" sz="3200" b="1" dirty="0">
              <a:ln>
                <a:solidFill>
                  <a:schemeClr val="tx1"/>
                </a:solidFill>
              </a:ln>
              <a:solidFill>
                <a:srgbClr val="CC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spcBef>
                <a:spcPct val="50000"/>
              </a:spcBef>
            </a:pPr>
            <a:endParaRPr lang="es-MX" altLang="es-MX" sz="3200" b="1" dirty="0">
              <a:ln>
                <a:solidFill>
                  <a:schemeClr val="tx1"/>
                </a:solidFill>
              </a:ln>
              <a:solidFill>
                <a:srgbClr val="CC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MX" altLang="es-MX" sz="3200" b="1" i="1" dirty="0">
                <a:ln>
                  <a:solidFill>
                    <a:schemeClr val="tx1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Manifiesto Dada 1918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BD769-8DB9-45FD-B14C-7764998CF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26" y="3246878"/>
            <a:ext cx="2491220" cy="33216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2051">
            <a:extLst>
              <a:ext uri="{FF2B5EF4-FFF2-40B4-BE49-F238E27FC236}">
                <a16:creationId xmlns:a16="http://schemas.microsoft.com/office/drawing/2014/main" id="{CC61EB31-F707-4A86-8676-A50DD6DFC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99" y="347124"/>
            <a:ext cx="8814978" cy="597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altLang="es-MX" sz="2800" b="1" dirty="0">
                <a:solidFill>
                  <a:srgbClr val="954407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Inicios en Alemania</a:t>
            </a:r>
          </a:p>
          <a:p>
            <a:pPr>
              <a:spcBef>
                <a:spcPct val="50000"/>
              </a:spcBef>
            </a:pPr>
            <a:r>
              <a:rPr lang="es-MX" altLang="es-MX" sz="3200" b="1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Marcel </a:t>
            </a:r>
            <a:r>
              <a:rPr lang="es-MX" altLang="es-MX" sz="3200" b="1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Duchamps</a:t>
            </a:r>
            <a:r>
              <a:rPr lang="es-MX" altLang="es-MX" sz="3200" b="1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s-MX" altLang="es-MX" sz="3200" b="1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						Tristán </a:t>
            </a:r>
            <a:r>
              <a:rPr lang="es-MX" altLang="es-MX" sz="3200" b="1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Tzará</a:t>
            </a:r>
            <a:r>
              <a:rPr lang="es-MX" altLang="es-MX" sz="3200" b="1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			          			</a:t>
            </a:r>
            <a:r>
              <a:rPr lang="es-MX" altLang="es-MX" sz="2800" b="1" i="1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Café Voltaire</a:t>
            </a:r>
          </a:p>
          <a:p>
            <a:pPr algn="ctr">
              <a:spcBef>
                <a:spcPct val="50000"/>
              </a:spcBef>
            </a:pPr>
            <a:endParaRPr lang="es-MX" altLang="es-MX" sz="3200" b="1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s-MX" altLang="es-MX" sz="2000" b="1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			     Retrato de Robert </a:t>
            </a:r>
            <a:r>
              <a:rPr lang="es-MX" altLang="es-MX" sz="2000" b="1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Delauney</a:t>
            </a:r>
            <a:r>
              <a:rPr lang="es-MX" altLang="es-MX" sz="2000" b="1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, 1923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endParaRPr lang="es-MX" altLang="es-MX" sz="3200" b="1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s-MX" altLang="es-MX" sz="3200" b="1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					Nueva York:</a:t>
            </a:r>
          </a:p>
          <a:p>
            <a:pPr>
              <a:spcBef>
                <a:spcPct val="50000"/>
              </a:spcBef>
            </a:pPr>
            <a:r>
              <a:rPr lang="es-MX" altLang="es-MX" sz="3200" b="1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Francis Picabia			</a:t>
            </a:r>
            <a:r>
              <a:rPr lang="es-MX" altLang="es-MX" b="1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(inmigrantes europeos)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316828-901B-477A-A6F8-62624A02D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55" y="1537855"/>
            <a:ext cx="1525983" cy="2109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A9462D-7E1D-4277-B9DB-5650285A0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07" y="1781902"/>
            <a:ext cx="1933020" cy="28455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D6FD99-F8A5-476A-8CDD-64144B25B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589214"/>
            <a:ext cx="1771650" cy="2138899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>
            <a:extLst>
              <a:ext uri="{FF2B5EF4-FFF2-40B4-BE49-F238E27FC236}">
                <a16:creationId xmlns:a16="http://schemas.microsoft.com/office/drawing/2014/main" id="{883C05B8-C46A-442F-BA25-BFD41930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"/>
            <a:ext cx="914400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altLang="es-MX" sz="4400" b="1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Se limitaba el autor a tomar un objeto de su entorno y le daba valor estético por el simple hecho de privarle de su utilidad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endParaRPr lang="es-MX" altLang="es-MX" sz="4400" b="1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s-MX" altLang="es-MX" sz="4400" b="1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Influyó también la música y la literatura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743A2-73C9-4B98-927C-C8452E965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89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E39C9F-8936-427F-B091-D4B119A663F2}"/>
              </a:ext>
            </a:extLst>
          </p:cNvPr>
          <p:cNvSpPr txBox="1"/>
          <p:nvPr/>
        </p:nvSpPr>
        <p:spPr>
          <a:xfrm>
            <a:off x="1467654" y="6266735"/>
            <a:ext cx="6423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3175">
                  <a:noFill/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Bailes</a:t>
            </a:r>
            <a:r>
              <a:rPr lang="en-US" dirty="0">
                <a:ln w="3175">
                  <a:noFill/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de Primavera	Francis </a:t>
            </a:r>
            <a:r>
              <a:rPr lang="en-US" dirty="0" err="1">
                <a:ln w="3175">
                  <a:noFill/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Picabia</a:t>
            </a:r>
            <a:r>
              <a:rPr lang="en-US" dirty="0">
                <a:ln w="3175">
                  <a:noFill/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      1912</a:t>
            </a:r>
            <a:endParaRPr lang="es-MX" dirty="0">
              <a:ln w="3175">
                <a:noFill/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>
            <a:extLst>
              <a:ext uri="{FF2B5EF4-FFF2-40B4-BE49-F238E27FC236}">
                <a16:creationId xmlns:a16="http://schemas.microsoft.com/office/drawing/2014/main" id="{C6DAB37B-73CF-4341-AE6B-9C97FCE8F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6377" y="1429450"/>
            <a:ext cx="33289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28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ids" pitchFamily="66" charset="0"/>
              </a:rPr>
              <a:t>Bicycle</a:t>
            </a:r>
            <a:r>
              <a:rPr lang="es-MX" altLang="es-MX" sz="2800" b="1" dirty="0">
                <a:ln w="3175"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ids" pitchFamily="66" charset="0"/>
              </a:rPr>
              <a:t> </a:t>
            </a:r>
            <a:r>
              <a:rPr lang="es-MX" altLang="es-MX" sz="28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ids" pitchFamily="66" charset="0"/>
              </a:rPr>
              <a:t>wheel</a:t>
            </a:r>
            <a:endParaRPr lang="es-ES" altLang="es-MX" sz="2800" b="1" dirty="0">
              <a:ln w="3175">
                <a:solidFill>
                  <a:sysClr val="windowText" lastClr="000000"/>
                </a:solidFill>
              </a:ln>
              <a:solidFill>
                <a:srgbClr val="CC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ids" pitchFamily="66" charset="0"/>
            </a:endParaRPr>
          </a:p>
        </p:txBody>
      </p:sp>
      <p:pic>
        <p:nvPicPr>
          <p:cNvPr id="88067" name="Picture 3">
            <a:extLst>
              <a:ext uri="{FF2B5EF4-FFF2-40B4-BE49-F238E27FC236}">
                <a16:creationId xmlns:a16="http://schemas.microsoft.com/office/drawing/2014/main" id="{C17BD970-A55E-4977-8974-FF48F6750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0"/>
            <a:ext cx="4932363" cy="6858000"/>
          </a:xfrm>
          <a:prstGeom prst="rect">
            <a:avLst/>
          </a:prstGeom>
          <a:noFill/>
          <a:ln w="762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8" name="Text Box 4">
            <a:extLst>
              <a:ext uri="{FF2B5EF4-FFF2-40B4-BE49-F238E27FC236}">
                <a16:creationId xmlns:a16="http://schemas.microsoft.com/office/drawing/2014/main" id="{44F44FD7-882B-4DA7-A8B3-070BADAEB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6715" y="362650"/>
            <a:ext cx="300831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3200" b="1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ids" pitchFamily="66" charset="0"/>
              </a:rPr>
              <a:t>Marcel</a:t>
            </a:r>
          </a:p>
          <a:p>
            <a:pPr algn="ctr"/>
            <a:r>
              <a:rPr lang="es-MX" altLang="es-MX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ids" pitchFamily="66" charset="0"/>
              </a:rPr>
              <a:t>Duchamps</a:t>
            </a:r>
            <a:endParaRPr lang="es-ES" altLang="es-MX" sz="3200" b="1" dirty="0">
              <a:ln>
                <a:solidFill>
                  <a:sysClr val="windowText" lastClr="00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ids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B6238-3A5E-4D12-A4C5-FE8403303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93" y="2656578"/>
            <a:ext cx="2825553" cy="28255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4E7501-EDDA-4CDE-B610-DEDCF6953231}"/>
              </a:ext>
            </a:extLst>
          </p:cNvPr>
          <p:cNvSpPr txBox="1"/>
          <p:nvPr/>
        </p:nvSpPr>
        <p:spPr>
          <a:xfrm>
            <a:off x="6033529" y="5774648"/>
            <a:ext cx="2825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Photo by Ben Martin /</a:t>
            </a:r>
            <a:r>
              <a:rPr lang="en-US" sz="1800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GettyImages</a:t>
            </a:r>
            <a:endParaRPr lang="es-MX" sz="1800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/>
      <p:bldP spid="88068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098">
            <a:extLst>
              <a:ext uri="{FF2B5EF4-FFF2-40B4-BE49-F238E27FC236}">
                <a16:creationId xmlns:a16="http://schemas.microsoft.com/office/drawing/2014/main" id="{00E0E782-19B4-4B8F-8220-93EF2DC8A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78525" cy="6858000"/>
          </a:xfrm>
          <a:prstGeom prst="rect">
            <a:avLst/>
          </a:prstGeom>
          <a:noFill/>
          <a:ln w="762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Text Box 4099">
            <a:extLst>
              <a:ext uri="{FF2B5EF4-FFF2-40B4-BE49-F238E27FC236}">
                <a16:creationId xmlns:a16="http://schemas.microsoft.com/office/drawing/2014/main" id="{71144AEB-62FB-4314-BA04-FE144BF26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0557" y="1200259"/>
            <a:ext cx="231155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altLang="es-MX" sz="2800" b="1" dirty="0">
                <a:ln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casada</a:t>
            </a:r>
            <a:endParaRPr lang="es-ES" altLang="es-MX" sz="2800" b="1" dirty="0">
              <a:ln>
                <a:solidFill>
                  <a:sysClr val="windowText" lastClr="000000"/>
                </a:solidFill>
              </a:ln>
              <a:solidFill>
                <a:srgbClr val="CC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7284" name="Text Box 4100">
            <a:extLst>
              <a:ext uri="{FF2B5EF4-FFF2-40B4-BE49-F238E27FC236}">
                <a16:creationId xmlns:a16="http://schemas.microsoft.com/office/drawing/2014/main" id="{D31AB1FF-6DEA-47D9-95C4-7F9C8192B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688" y="685834"/>
            <a:ext cx="30083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3200" b="1" dirty="0">
                <a:ln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DUCHAMPS</a:t>
            </a:r>
            <a:endParaRPr lang="es-ES" altLang="es-MX" sz="3200" b="1" dirty="0">
              <a:ln>
                <a:solidFill>
                  <a:sysClr val="windowText" lastClr="000000"/>
                </a:solidFill>
              </a:ln>
              <a:solidFill>
                <a:srgbClr val="CC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6CE599-2061-4FA2-88CD-D58E6BD0D5C1}"/>
              </a:ext>
            </a:extLst>
          </p:cNvPr>
          <p:cNvSpPr/>
          <p:nvPr/>
        </p:nvSpPr>
        <p:spPr bwMode="auto">
          <a:xfrm>
            <a:off x="-125506" y="-56795"/>
            <a:ext cx="9223513" cy="708234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AGRounded BT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6DF39-5DE4-496D-8544-CE5849CBFF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4" t="2985" r="20336"/>
          <a:stretch/>
        </p:blipFill>
        <p:spPr>
          <a:xfrm>
            <a:off x="301811" y="322729"/>
            <a:ext cx="2653553" cy="33266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7BB037-377C-486E-8A05-546A2905C60C}"/>
              </a:ext>
            </a:extLst>
          </p:cNvPr>
          <p:cNvSpPr txBox="1"/>
          <p:nvPr/>
        </p:nvSpPr>
        <p:spPr>
          <a:xfrm>
            <a:off x="5659717" y="439613"/>
            <a:ext cx="2653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Marcel Duchamp</a:t>
            </a:r>
            <a:endParaRPr lang="es-MX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CECA70-3F05-4D7A-B45E-B3913A2B8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05" y="3129819"/>
            <a:ext cx="5194302" cy="38957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394655-FCEF-400E-A51D-E65750F9B1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05" y="-56795"/>
            <a:ext cx="4386729" cy="70977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587733-1447-4680-9F62-4DFA09BC2470}"/>
              </a:ext>
            </a:extLst>
          </p:cNvPr>
          <p:cNvSpPr txBox="1"/>
          <p:nvPr/>
        </p:nvSpPr>
        <p:spPr>
          <a:xfrm>
            <a:off x="6729829" y="2534993"/>
            <a:ext cx="201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Fuente 1917</a:t>
            </a:r>
            <a:endParaRPr lang="es-MX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F7E6DD-5E01-4219-800D-C743FC1FDB27}"/>
              </a:ext>
            </a:extLst>
          </p:cNvPr>
          <p:cNvSpPr txBox="1"/>
          <p:nvPr/>
        </p:nvSpPr>
        <p:spPr>
          <a:xfrm>
            <a:off x="4386729" y="1347321"/>
            <a:ext cx="4069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Mujer</a:t>
            </a:r>
            <a:r>
              <a:rPr lang="en-US" sz="20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000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Bajando</a:t>
            </a:r>
            <a:r>
              <a:rPr lang="en-US" sz="20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las </a:t>
            </a:r>
            <a:r>
              <a:rPr lang="en-US" sz="2000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Escaleras</a:t>
            </a:r>
            <a:r>
              <a:rPr lang="en-US" sz="20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1912</a:t>
            </a:r>
            <a:endParaRPr lang="es-MX" sz="2000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/>
      <p:bldP spid="97284" grpId="0"/>
      <p:bldP spid="2" grpId="0" animBg="1"/>
      <p:bldP spid="5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1" name="Group 5">
            <a:extLst>
              <a:ext uri="{FF2B5EF4-FFF2-40B4-BE49-F238E27FC236}">
                <a16:creationId xmlns:a16="http://schemas.microsoft.com/office/drawing/2014/main" id="{5E73A347-1516-47A2-BE4D-707D5AF6E2B0}"/>
              </a:ext>
            </a:extLst>
          </p:cNvPr>
          <p:cNvGrpSpPr>
            <a:grpSpLocks/>
          </p:cNvGrpSpPr>
          <p:nvPr/>
        </p:nvGrpSpPr>
        <p:grpSpPr bwMode="auto">
          <a:xfrm>
            <a:off x="1458913" y="1719263"/>
            <a:ext cx="6429375" cy="3548062"/>
            <a:chOff x="919" y="1083"/>
            <a:chExt cx="4050" cy="2235"/>
          </a:xfrm>
        </p:grpSpPr>
        <p:sp>
          <p:nvSpPr>
            <p:cNvPr id="24578" name="AutoShape 2">
              <a:extLst>
                <a:ext uri="{FF2B5EF4-FFF2-40B4-BE49-F238E27FC236}">
                  <a16:creationId xmlns:a16="http://schemas.microsoft.com/office/drawing/2014/main" id="{B83A90CC-BC0B-49A1-9BD4-CCE3A8DA1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" y="1083"/>
              <a:ext cx="4050" cy="2235"/>
            </a:xfrm>
            <a:prstGeom prst="cloudCallout">
              <a:avLst>
                <a:gd name="adj1" fmla="val 31532"/>
                <a:gd name="adj2" fmla="val -16981"/>
              </a:avLst>
            </a:prstGeom>
            <a:gradFill rotWithShape="0">
              <a:gsLst>
                <a:gs pos="0">
                  <a:srgbClr val="660066"/>
                </a:gs>
                <a:gs pos="100000">
                  <a:srgbClr val="660066">
                    <a:gamma/>
                    <a:shade val="52157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3333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altLang="es-MX">
                <a:latin typeface="Times New Roman" panose="02020603050405020304" pitchFamily="18" charset="0"/>
              </a:endParaRPr>
            </a:p>
          </p:txBody>
        </p:sp>
        <p:sp>
          <p:nvSpPr>
            <p:cNvPr id="24579" name="WordArt 3">
              <a:extLst>
                <a:ext uri="{FF2B5EF4-FFF2-40B4-BE49-F238E27FC236}">
                  <a16:creationId xmlns:a16="http://schemas.microsoft.com/office/drawing/2014/main" id="{D0821C37-0E2E-4569-9B6C-A22A2F41B1B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550" y="1842"/>
              <a:ext cx="2737" cy="51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MX" sz="3600" b="1" kern="10" dirty="0">
                  <a:ln w="9525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solidFill>
                    <a:srgbClr val="CC66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Surrealismo</a:t>
              </a:r>
            </a:p>
          </p:txBody>
        </p:sp>
      </p:grpSp>
    </p:spTree>
  </p:cSld>
  <p:clrMapOvr>
    <a:masterClrMapping/>
  </p:clrMapOvr>
  <p:transition spd="med">
    <p:zoom/>
    <p:sndAc>
      <p:stSnd>
        <p:snd r:embed="rId2" name="drumroll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39528C00-F7DE-434D-AC88-C4EFCB516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5741" y="119135"/>
            <a:ext cx="5779247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Aparece a fines de 1924</a:t>
            </a:r>
          </a:p>
          <a:p>
            <a:pPr algn="ctr">
              <a:spcBef>
                <a:spcPct val="50000"/>
              </a:spcBef>
            </a:pPr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Tuvo como precedente el Dadaísmo</a:t>
            </a:r>
          </a:p>
          <a:p>
            <a:pPr algn="ctr">
              <a:spcBef>
                <a:spcPct val="50000"/>
              </a:spcBef>
            </a:pPr>
            <a:r>
              <a:rPr lang="es-MX" altLang="es-MX" sz="3200" b="1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Manifesta</a:t>
            </a:r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repudio al sistema social que fracasó con la 1a. Guerra Mundial</a:t>
            </a:r>
          </a:p>
          <a:p>
            <a:pPr algn="ctr">
              <a:spcBef>
                <a:spcPct val="50000"/>
              </a:spcBef>
            </a:pPr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Proponen un hombre nuevo para el futuro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264177-EF43-4331-A066-27BD1D0BD461}"/>
              </a:ext>
            </a:extLst>
          </p:cNvPr>
          <p:cNvSpPr txBox="1"/>
          <p:nvPr/>
        </p:nvSpPr>
        <p:spPr>
          <a:xfrm>
            <a:off x="699246" y="5462494"/>
            <a:ext cx="4052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ogle Sans"/>
              </a:rPr>
              <a:t>C</a:t>
            </a:r>
            <a:r>
              <a:rPr lang="es-MX" b="0" i="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ogle Sans"/>
              </a:rPr>
              <a:t>onocido por su énfasis en la exploración del inconsciente y la liberación de la imaginación</a:t>
            </a:r>
            <a:endParaRPr lang="es-MX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9A4713-EC9E-4120-BD13-2223D6BEF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34025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AB94F4-B08C-43CD-9534-D820D53E16C2}"/>
              </a:ext>
            </a:extLst>
          </p:cNvPr>
          <p:cNvSpPr txBox="1"/>
          <p:nvPr/>
        </p:nvSpPr>
        <p:spPr>
          <a:xfrm>
            <a:off x="5904753" y="2271939"/>
            <a:ext cx="31615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Antecedentes</a:t>
            </a:r>
            <a:r>
              <a:rPr lang="en-US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:</a:t>
            </a:r>
          </a:p>
          <a:p>
            <a:r>
              <a:rPr lang="en-US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Verano</a:t>
            </a:r>
          </a:p>
          <a:p>
            <a:r>
              <a:rPr lang="en-US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</a:t>
            </a:r>
            <a:r>
              <a:rPr lang="en-US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Retrato</a:t>
            </a:r>
            <a:r>
              <a:rPr lang="en-US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del </a:t>
            </a:r>
            <a:r>
              <a:rPr lang="en-US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Emperador</a:t>
            </a:r>
            <a:r>
              <a:rPr lang="en-US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Rodolfo)</a:t>
            </a:r>
          </a:p>
          <a:p>
            <a:r>
              <a:rPr lang="en-US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Archinboldo</a:t>
            </a:r>
            <a:endParaRPr lang="en-US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s.XVI</a:t>
            </a:r>
            <a:endParaRPr lang="es-MX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050">
            <a:extLst>
              <a:ext uri="{FF2B5EF4-FFF2-40B4-BE49-F238E27FC236}">
                <a16:creationId xmlns:a16="http://schemas.microsoft.com/office/drawing/2014/main" id="{4A302498-6909-469D-84DA-E48C3A5BF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732" y="749393"/>
            <a:ext cx="621766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600" b="1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Vanguardia:</a:t>
            </a:r>
          </a:p>
          <a:p>
            <a:endParaRPr lang="es-MX" altLang="es-MX" sz="3600" b="1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36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Se reivindican los </a:t>
            </a:r>
          </a:p>
          <a:p>
            <a:r>
              <a:rPr lang="es-MX" altLang="es-MX" sz="36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materiales del arte </a:t>
            </a:r>
          </a:p>
          <a:p>
            <a:endParaRPr lang="es-MX" altLang="es-MX" sz="3600" b="1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36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Libertad creativa del autor</a:t>
            </a:r>
          </a:p>
          <a:p>
            <a:r>
              <a:rPr lang="es-MX" altLang="es-MX" sz="36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arte no es representación, </a:t>
            </a:r>
          </a:p>
          <a:p>
            <a:r>
              <a:rPr lang="es-MX" altLang="es-MX" sz="36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sino </a:t>
            </a:r>
            <a:r>
              <a:rPr lang="es-MX" altLang="es-MX" sz="3600" i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presentación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5BE010-84E8-4D8B-85F5-FED4B5086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471"/>
            <a:ext cx="6934782" cy="57201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856119-360E-4124-AE50-C415B3230894}"/>
              </a:ext>
            </a:extLst>
          </p:cNvPr>
          <p:cNvSpPr txBox="1"/>
          <p:nvPr/>
        </p:nvSpPr>
        <p:spPr>
          <a:xfrm>
            <a:off x="7016377" y="2294964"/>
            <a:ext cx="2217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Giacomo </a:t>
            </a:r>
            <a:r>
              <a:rPr lang="en-US" sz="2000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Balla</a:t>
            </a:r>
            <a:endParaRPr lang="en-US" sz="2000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2000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Perro</a:t>
            </a:r>
            <a:r>
              <a:rPr lang="en-US" sz="2000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con correa</a:t>
            </a:r>
          </a:p>
          <a:p>
            <a:r>
              <a:rPr lang="en-US" sz="2000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Dinamismo</a:t>
            </a:r>
            <a:endParaRPr lang="en-US" sz="2000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2000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1912</a:t>
            </a:r>
            <a:endParaRPr lang="es-MX" sz="2000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268C22-EAB9-47B1-A591-515361E2585C}"/>
              </a:ext>
            </a:extLst>
          </p:cNvPr>
          <p:cNvSpPr txBox="1"/>
          <p:nvPr/>
        </p:nvSpPr>
        <p:spPr>
          <a:xfrm>
            <a:off x="2635625" y="364565"/>
            <a:ext cx="32664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es-MX" sz="24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Reivindica lo intuitivo y espontáneo frente </a:t>
            </a:r>
          </a:p>
          <a:p>
            <a:pPr algn="ctr"/>
            <a:r>
              <a:rPr lang="es-MX" altLang="es-MX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</a:t>
            </a:r>
            <a:r>
              <a:rPr lang="es-MX" altLang="es-MX" sz="24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 componente racional y lógico que la cultura occidental había privilegiado</a:t>
            </a:r>
            <a:endParaRPr lang="es-MX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852F5-C19E-4595-B5C0-25821718D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81" y="0"/>
            <a:ext cx="444171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4BD002-7589-4856-97DE-A6F79C4DA92E}"/>
              </a:ext>
            </a:extLst>
          </p:cNvPr>
          <p:cNvSpPr txBox="1"/>
          <p:nvPr/>
        </p:nvSpPr>
        <p:spPr>
          <a:xfrm>
            <a:off x="6831106" y="2826871"/>
            <a:ext cx="2043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Manifiesto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Surrealista</a:t>
            </a:r>
            <a:endParaRPr lang="en-US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Yvan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Goll</a:t>
            </a:r>
            <a:endParaRPr lang="en-US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1924</a:t>
            </a:r>
            <a:endParaRPr lang="es-MX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54DE0D-F7F3-46CD-91AA-62E1417797EC}"/>
              </a:ext>
            </a:extLst>
          </p:cNvPr>
          <p:cNvSpPr txBox="1"/>
          <p:nvPr/>
        </p:nvSpPr>
        <p:spPr>
          <a:xfrm>
            <a:off x="1894541" y="4177553"/>
            <a:ext cx="5354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Dalí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Atómico</a:t>
            </a:r>
            <a:endParaRPr lang="en-US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Philippe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Halsman</a:t>
            </a:r>
            <a:endParaRPr lang="en-US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1948 </a:t>
            </a:r>
            <a:endParaRPr lang="es-MX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C00C9D86-9B9D-4DA3-B8A3-66E577DC7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8138"/>
            <a:ext cx="9144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Reivindica los componentes</a:t>
            </a:r>
          </a:p>
          <a:p>
            <a:pPr algn="ctr"/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irracionales de la </a:t>
            </a:r>
          </a:p>
          <a:p>
            <a:pPr algn="ctr"/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psique humana (seguidores de Freud)</a:t>
            </a:r>
          </a:p>
          <a:p>
            <a:pPr algn="ctr"/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del subconsciente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FFACD-E562-4550-A12A-8AE314737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" y="0"/>
            <a:ext cx="8550234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595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9EC0442A-AF77-42E5-B461-5566B4938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899" y="268942"/>
            <a:ext cx="370317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MX" altLang="es-MX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EJEMPLOS</a:t>
            </a: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4A1554A9-AC2D-4570-9360-1BD45DEA8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026" y="2165351"/>
            <a:ext cx="4590537" cy="1938992"/>
          </a:xfrm>
          <a:prstGeom prst="rect">
            <a:avLst/>
          </a:prstGeom>
          <a:solidFill>
            <a:srgbClr val="FFC000"/>
          </a:solidFill>
          <a:ln w="7620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MX" altLang="es-MX" u="sng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Pintura</a:t>
            </a:r>
            <a:endParaRPr lang="es-MX" altLang="es-MX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Marx Ernst</a:t>
            </a:r>
          </a:p>
          <a:p>
            <a:r>
              <a:rPr lang="es-MX" altLang="es-MX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Joan Miró</a:t>
            </a:r>
          </a:p>
          <a:p>
            <a:r>
              <a:rPr lang="es-MX" altLang="es-MX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René Magritte</a:t>
            </a:r>
          </a:p>
          <a:p>
            <a:r>
              <a:rPr lang="es-MX" altLang="es-MX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Salvador Dalí</a:t>
            </a:r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01F4C39A-17AE-4449-91DF-A07334B55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899" y="5758061"/>
            <a:ext cx="800025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MX" altLang="es-MX" u="sng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Literatura</a:t>
            </a:r>
            <a:endParaRPr lang="es-MX" altLang="es-MX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“Los campos magnéticos” de Bretón y </a:t>
            </a:r>
            <a:r>
              <a:rPr lang="es-MX" altLang="es-MX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Souplault</a:t>
            </a:r>
            <a:endParaRPr lang="es-MX" altLang="es-MX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23909F-F711-49C5-9AAB-376F4E716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91" y="1098897"/>
            <a:ext cx="2936912" cy="29636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E8A11-FAC5-4AF8-96FA-9DDEE57D8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219" y="34627"/>
            <a:ext cx="1341344" cy="19449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7B455-04FA-4057-A768-0A0E98AF5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06" y="34626"/>
            <a:ext cx="1954301" cy="19630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515FBC-1EE7-43EF-AFFA-EFDF897F0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47" y="3761032"/>
            <a:ext cx="2668461" cy="17293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832A307-AE02-4EA0-B92D-8D2743538C59}"/>
              </a:ext>
            </a:extLst>
          </p:cNvPr>
          <p:cNvCxnSpPr/>
          <p:nvPr/>
        </p:nvCxnSpPr>
        <p:spPr bwMode="auto">
          <a:xfrm flipV="1">
            <a:off x="5540188" y="1958342"/>
            <a:ext cx="741106" cy="117650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AD9B184-345D-4CDE-8EB9-3796AC8A02A8}"/>
              </a:ext>
            </a:extLst>
          </p:cNvPr>
          <p:cNvCxnSpPr/>
          <p:nvPr/>
        </p:nvCxnSpPr>
        <p:spPr bwMode="auto">
          <a:xfrm flipV="1">
            <a:off x="5707529" y="1588815"/>
            <a:ext cx="1527690" cy="11112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C1B46F3-5CAB-44F8-A0A8-06F969E42C73}"/>
              </a:ext>
            </a:extLst>
          </p:cNvPr>
          <p:cNvCxnSpPr/>
          <p:nvPr/>
        </p:nvCxnSpPr>
        <p:spPr bwMode="auto">
          <a:xfrm flipH="1" flipV="1">
            <a:off x="3065929" y="3281082"/>
            <a:ext cx="920097" cy="2091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27453CF-D058-4795-BB6A-B0827B378B3E}"/>
              </a:ext>
            </a:extLst>
          </p:cNvPr>
          <p:cNvCxnSpPr>
            <a:endCxn id="9" idx="1"/>
          </p:cNvCxnSpPr>
          <p:nvPr/>
        </p:nvCxnSpPr>
        <p:spPr bwMode="auto">
          <a:xfrm>
            <a:off x="4652963" y="4062508"/>
            <a:ext cx="1634284" cy="56319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26627" grpId="0" animBg="1"/>
      <p:bldP spid="266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34D39D-C931-46BA-B311-EDE6C4EE896F}"/>
              </a:ext>
            </a:extLst>
          </p:cNvPr>
          <p:cNvSpPr txBox="1"/>
          <p:nvPr/>
        </p:nvSpPr>
        <p:spPr>
          <a:xfrm>
            <a:off x="1404471" y="6006353"/>
            <a:ext cx="6570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3175">
                  <a:noFill/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Los </a:t>
            </a:r>
            <a:r>
              <a:rPr lang="en-US" dirty="0" err="1">
                <a:ln w="3175">
                  <a:noFill/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Amantes</a:t>
            </a:r>
            <a:r>
              <a:rPr lang="en-US" dirty="0">
                <a:ln w="3175">
                  <a:noFill/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  Magritte   </a:t>
            </a:r>
            <a:r>
              <a:rPr lang="en-US" dirty="0" err="1">
                <a:ln w="3175">
                  <a:noFill/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Surrealismo</a:t>
            </a:r>
            <a:endParaRPr lang="es-MX" dirty="0">
              <a:ln w="3175">
                <a:noFill/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8120B583-4F80-493F-92E5-4FBF01655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412" y="376517"/>
            <a:ext cx="6643101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surrealismo devino en un </a:t>
            </a:r>
          </a:p>
          <a:p>
            <a:pPr algn="ctr"/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Automatismo Psíquico </a:t>
            </a:r>
          </a:p>
          <a:p>
            <a:pPr algn="ctr"/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que intentaba expresar ya</a:t>
            </a:r>
          </a:p>
          <a:p>
            <a:pPr algn="ctr"/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sea verbalmente, por escrito </a:t>
            </a:r>
          </a:p>
          <a:p>
            <a:pPr algn="ctr"/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o por cualquier otro medio, </a:t>
            </a:r>
          </a:p>
          <a:p>
            <a:pPr algn="ctr"/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funcionamiento real del </a:t>
            </a:r>
          </a:p>
          <a:p>
            <a:pPr algn="ctr"/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pensamiento pero sin intervención</a:t>
            </a:r>
          </a:p>
          <a:p>
            <a:pPr algn="ctr"/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reguladora de la razón</a:t>
            </a:r>
          </a:p>
          <a:p>
            <a:pPr algn="ctr"/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y ajeno a toda</a:t>
            </a:r>
          </a:p>
          <a:p>
            <a:pPr algn="ctr"/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preocupación estética y moral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1AD5B0-8D00-403F-9D35-012E29F53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73212"/>
            <a:ext cx="8890000" cy="6604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65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026">
            <a:extLst>
              <a:ext uri="{FF2B5EF4-FFF2-40B4-BE49-F238E27FC236}">
                <a16:creationId xmlns:a16="http://schemas.microsoft.com/office/drawing/2014/main" id="{F7F0B19C-7D8D-493B-AC87-54AAB26B9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0"/>
            <a:ext cx="4394200" cy="6858000"/>
          </a:xfrm>
          <a:prstGeom prst="rect">
            <a:avLst/>
          </a:prstGeom>
          <a:noFill/>
          <a:ln w="762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3" name="Text Box 1027">
            <a:extLst>
              <a:ext uri="{FF2B5EF4-FFF2-40B4-BE49-F238E27FC236}">
                <a16:creationId xmlns:a16="http://schemas.microsoft.com/office/drawing/2014/main" id="{EC3CE5CD-1BC6-492C-957E-F53A78A8D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05188"/>
            <a:ext cx="25415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2800" b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Madre</a:t>
            </a:r>
          </a:p>
          <a:p>
            <a:pPr algn="ctr"/>
            <a:r>
              <a:rPr lang="es-MX" altLang="es-MX" sz="2800" b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Virgen</a:t>
            </a:r>
            <a:endParaRPr lang="es-ES" altLang="es-MX" sz="2800" b="1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7044" name="Text Box 1028">
            <a:extLst>
              <a:ext uri="{FF2B5EF4-FFF2-40B4-BE49-F238E27FC236}">
                <a16:creationId xmlns:a16="http://schemas.microsoft.com/office/drawing/2014/main" id="{EEEB2BC3-731B-4C44-A138-A4B605353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088" y="292100"/>
            <a:ext cx="19669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3200" b="1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DALÍ</a:t>
            </a:r>
            <a:endParaRPr lang="es-ES" altLang="es-MX" sz="3200" b="1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/>
      <p:bldP spid="8704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026">
            <a:extLst>
              <a:ext uri="{FF2B5EF4-FFF2-40B4-BE49-F238E27FC236}">
                <a16:creationId xmlns:a16="http://schemas.microsoft.com/office/drawing/2014/main" id="{C6E4D92B-147D-4C6D-8C4C-7C12DB2D5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" y="49212"/>
            <a:ext cx="7472363" cy="68087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Text Box 1027">
            <a:extLst>
              <a:ext uri="{FF2B5EF4-FFF2-40B4-BE49-F238E27FC236}">
                <a16:creationId xmlns:a16="http://schemas.microsoft.com/office/drawing/2014/main" id="{4B8056DE-C8C1-4AFE-83EE-65F30E3B7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0523" y="243625"/>
            <a:ext cx="19669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 DALÍ</a:t>
            </a:r>
            <a:endParaRPr lang="es-ES" altLang="es-MX" sz="3200" b="1" dirty="0">
              <a:ln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0356" name="Text Box 1028">
            <a:extLst>
              <a:ext uri="{FF2B5EF4-FFF2-40B4-BE49-F238E27FC236}">
                <a16:creationId xmlns:a16="http://schemas.microsoft.com/office/drawing/2014/main" id="{FDBDA78A-99F0-47AA-938C-98B35CD69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8079" y="4082287"/>
            <a:ext cx="2971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b="1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El</a:t>
            </a:r>
          </a:p>
          <a:p>
            <a:pPr algn="ctr"/>
            <a:r>
              <a:rPr lang="es-MX" altLang="es-MX" b="1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 gran Mas</a:t>
            </a:r>
          </a:p>
          <a:p>
            <a:pPr algn="ctr"/>
            <a:r>
              <a:rPr lang="es-MX" altLang="es-MX" b="1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tur</a:t>
            </a:r>
          </a:p>
          <a:p>
            <a:pPr algn="ctr"/>
            <a:r>
              <a:rPr lang="es-MX" altLang="es-MX" b="1" dirty="0" err="1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bador</a:t>
            </a:r>
            <a:endParaRPr lang="es-ES" altLang="es-MX" b="1" dirty="0">
              <a:ln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/>
      <p:bldP spid="10035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Text Box 1027">
            <a:extLst>
              <a:ext uri="{FF2B5EF4-FFF2-40B4-BE49-F238E27FC236}">
                <a16:creationId xmlns:a16="http://schemas.microsoft.com/office/drawing/2014/main" id="{1826823A-BAEC-4A51-8F83-CC1BE75F7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7679" y="968375"/>
            <a:ext cx="130939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ids" pitchFamily="66" charset="0"/>
              </a:rPr>
              <a:t>Joan</a:t>
            </a:r>
          </a:p>
          <a:p>
            <a:pPr algn="ctr"/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ids" pitchFamily="66" charset="0"/>
              </a:rPr>
              <a:t>Miró</a:t>
            </a:r>
            <a:endParaRPr lang="es-ES" altLang="es-MX" sz="3200" b="1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ids" pitchFamily="66" charset="0"/>
            </a:endParaRPr>
          </a:p>
        </p:txBody>
      </p:sp>
      <p:sp>
        <p:nvSpPr>
          <p:cNvPr id="93188" name="Text Box 1028">
            <a:extLst>
              <a:ext uri="{FF2B5EF4-FFF2-40B4-BE49-F238E27FC236}">
                <a16:creationId xmlns:a16="http://schemas.microsoft.com/office/drawing/2014/main" id="{460EC335-41ED-41ED-BD05-B6602A39C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042" y="5841712"/>
            <a:ext cx="183399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altLang="es-MX" sz="28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ids" pitchFamily="66" charset="0"/>
              </a:rPr>
              <a:t>La Granja</a:t>
            </a:r>
            <a:endParaRPr lang="es-ES" altLang="es-MX" sz="2800" b="1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ids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D2D7FE-3F6F-4B24-AE7D-CEAEAE7B9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7" y="227105"/>
            <a:ext cx="7125065" cy="62125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/>
      <p:bldP spid="9318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Text Box 3">
            <a:extLst>
              <a:ext uri="{FF2B5EF4-FFF2-40B4-BE49-F238E27FC236}">
                <a16:creationId xmlns:a16="http://schemas.microsoft.com/office/drawing/2014/main" id="{6810DF6D-4091-42F3-A871-FE8C711F9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3575"/>
            <a:ext cx="19669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3200" b="1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MIRÓ</a:t>
            </a:r>
            <a:endParaRPr lang="es-ES" altLang="es-MX" sz="3200" b="1">
              <a:ln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9332" name="Text Box 4">
            <a:extLst>
              <a:ext uri="{FF2B5EF4-FFF2-40B4-BE49-F238E27FC236}">
                <a16:creationId xmlns:a16="http://schemas.microsoft.com/office/drawing/2014/main" id="{DE5F84F3-8988-4C15-8FCB-C1B642A40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807075"/>
            <a:ext cx="51244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2800" b="1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carnaval del Arlequín</a:t>
            </a:r>
            <a:endParaRPr lang="es-ES" altLang="es-MX" sz="2800" b="1">
              <a:ln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AA0C1B-7E05-46DA-8870-37EE5E30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211311"/>
            <a:ext cx="7041590" cy="51391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9933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81" name="Group 5">
            <a:extLst>
              <a:ext uri="{FF2B5EF4-FFF2-40B4-BE49-F238E27FC236}">
                <a16:creationId xmlns:a16="http://schemas.microsoft.com/office/drawing/2014/main" id="{94E4CC07-331C-4837-95F7-3DC6CDFD9F87}"/>
              </a:ext>
            </a:extLst>
          </p:cNvPr>
          <p:cNvGrpSpPr>
            <a:grpSpLocks/>
          </p:cNvGrpSpPr>
          <p:nvPr/>
        </p:nvGrpSpPr>
        <p:grpSpPr bwMode="auto">
          <a:xfrm>
            <a:off x="1458913" y="1719263"/>
            <a:ext cx="6429375" cy="3548062"/>
            <a:chOff x="919" y="1083"/>
            <a:chExt cx="4050" cy="2235"/>
          </a:xfrm>
        </p:grpSpPr>
        <p:sp>
          <p:nvSpPr>
            <p:cNvPr id="75778" name="AutoShape 2">
              <a:extLst>
                <a:ext uri="{FF2B5EF4-FFF2-40B4-BE49-F238E27FC236}">
                  <a16:creationId xmlns:a16="http://schemas.microsoft.com/office/drawing/2014/main" id="{2F9122AA-AB34-45B9-9CB3-1C409D11A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" y="1083"/>
              <a:ext cx="4050" cy="2235"/>
            </a:xfrm>
            <a:prstGeom prst="cloudCallout">
              <a:avLst>
                <a:gd name="adj1" fmla="val 31532"/>
                <a:gd name="adj2" fmla="val -16981"/>
              </a:avLst>
            </a:prstGeom>
            <a:gradFill rotWithShape="0">
              <a:gsLst>
                <a:gs pos="0">
                  <a:srgbClr val="660066"/>
                </a:gs>
                <a:gs pos="100000">
                  <a:srgbClr val="660066">
                    <a:gamma/>
                    <a:shade val="52157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3333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altLang="es-MX">
                <a:latin typeface="Times New Roman" panose="02020603050405020304" pitchFamily="18" charset="0"/>
              </a:endParaRPr>
            </a:p>
          </p:txBody>
        </p:sp>
        <p:sp>
          <p:nvSpPr>
            <p:cNvPr id="75779" name="WordArt 3">
              <a:extLst>
                <a:ext uri="{FF2B5EF4-FFF2-40B4-BE49-F238E27FC236}">
                  <a16:creationId xmlns:a16="http://schemas.microsoft.com/office/drawing/2014/main" id="{8A65A59B-60AD-4FE5-8413-FB900EACF64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510" y="1482"/>
              <a:ext cx="3244" cy="135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MX" sz="3600" b="1" kern="10" dirty="0"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solidFill>
                    <a:schemeClr val="folHlink"/>
                  </a:solidFill>
                  <a:latin typeface="VAGRounded BT"/>
                </a:rPr>
                <a:t>Expresionismo </a:t>
              </a:r>
            </a:p>
            <a:p>
              <a:pPr algn="ctr"/>
              <a:r>
                <a:rPr lang="es-MX" sz="3600" b="1" kern="10" dirty="0"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solidFill>
                    <a:schemeClr val="folHlink"/>
                  </a:solidFill>
                  <a:latin typeface="VAGRounded BT"/>
                </a:rPr>
                <a:t>Abstracto</a:t>
              </a:r>
            </a:p>
          </p:txBody>
        </p:sp>
      </p:grpSp>
    </p:spTree>
  </p:cSld>
  <p:clrMapOvr>
    <a:masterClrMapping/>
  </p:clrMapOvr>
  <p:transition spd="med">
    <p:zoom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 Box 4">
            <a:extLst>
              <a:ext uri="{FF2B5EF4-FFF2-40B4-BE49-F238E27FC236}">
                <a16:creationId xmlns:a16="http://schemas.microsoft.com/office/drawing/2014/main" id="{0BC7E714-59DC-44A9-B407-0E7F67881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06" y="165112"/>
            <a:ext cx="7182017" cy="353943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s-MX" altLang="es-MX" sz="280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Las primeras manifestaciones reconocidas como tal aparecen hacia 1952, después de la 2a. Guerra Mundial</a:t>
            </a:r>
          </a:p>
          <a:p>
            <a:endParaRPr lang="es-MX" altLang="es-MX" sz="2800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buFontTx/>
              <a:buChar char="•"/>
            </a:pPr>
            <a:r>
              <a:rPr lang="es-MX" altLang="es-MX" sz="280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Se deriva del abstraccionismo</a:t>
            </a:r>
          </a:p>
          <a:p>
            <a:pPr>
              <a:buFontTx/>
              <a:buChar char="•"/>
            </a:pPr>
            <a:r>
              <a:rPr lang="es-MX" altLang="es-MX" sz="280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arte es informal</a:t>
            </a:r>
          </a:p>
          <a:p>
            <a:r>
              <a:rPr lang="es-MX" altLang="es-MX" sz="280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pPr>
              <a:buFontTx/>
              <a:buChar char="•"/>
            </a:pPr>
            <a:r>
              <a:rPr lang="es-MX" altLang="es-MX" sz="280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Exponente: Wassily Kandinsky (ruso)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172EEF-1151-4143-A88B-5F08C66D3C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EDEDE"/>
              </a:clrFrom>
              <a:clrTo>
                <a:srgbClr val="DEDED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58" y="3863682"/>
            <a:ext cx="1955672" cy="28292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1C6587-5E35-4389-B3C3-0F273A4E1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476" y="3820238"/>
            <a:ext cx="3924756" cy="30377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0874EF-7F46-479A-A0BE-CFF9431266DC}"/>
              </a:ext>
            </a:extLst>
          </p:cNvPr>
          <p:cNvSpPr txBox="1"/>
          <p:nvPr/>
        </p:nvSpPr>
        <p:spPr>
          <a:xfrm>
            <a:off x="2663688" y="5861890"/>
            <a:ext cx="2271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90673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Negro y </a:t>
            </a:r>
            <a:r>
              <a:rPr lang="en-US" dirty="0" err="1">
                <a:solidFill>
                  <a:srgbClr val="90673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violeta</a:t>
            </a:r>
            <a:r>
              <a:rPr lang="en-US" dirty="0">
                <a:solidFill>
                  <a:srgbClr val="90673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1923</a:t>
            </a:r>
            <a:endParaRPr lang="es-MX" dirty="0">
              <a:solidFill>
                <a:srgbClr val="90673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0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0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0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1" name="Group 1029">
            <a:extLst>
              <a:ext uri="{FF2B5EF4-FFF2-40B4-BE49-F238E27FC236}">
                <a16:creationId xmlns:a16="http://schemas.microsoft.com/office/drawing/2014/main" id="{D1AB0968-D1D8-4F18-82A7-521DA970DF66}"/>
              </a:ext>
            </a:extLst>
          </p:cNvPr>
          <p:cNvGrpSpPr>
            <a:grpSpLocks/>
          </p:cNvGrpSpPr>
          <p:nvPr/>
        </p:nvGrpSpPr>
        <p:grpSpPr bwMode="auto">
          <a:xfrm>
            <a:off x="1458913" y="1719263"/>
            <a:ext cx="6429375" cy="3548062"/>
            <a:chOff x="919" y="1083"/>
            <a:chExt cx="4050" cy="2235"/>
          </a:xfrm>
        </p:grpSpPr>
        <p:sp>
          <p:nvSpPr>
            <p:cNvPr id="9218" name="AutoShape 1026">
              <a:extLst>
                <a:ext uri="{FF2B5EF4-FFF2-40B4-BE49-F238E27FC236}">
                  <a16:creationId xmlns:a16="http://schemas.microsoft.com/office/drawing/2014/main" id="{05AC3239-E969-4CEA-B40F-AB8C4CD28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" y="1083"/>
              <a:ext cx="4050" cy="2235"/>
            </a:xfrm>
            <a:prstGeom prst="cloudCallout">
              <a:avLst>
                <a:gd name="adj1" fmla="val 31532"/>
                <a:gd name="adj2" fmla="val -16981"/>
              </a:avLst>
            </a:prstGeom>
            <a:gradFill rotWithShape="0">
              <a:gsLst>
                <a:gs pos="0">
                  <a:srgbClr val="660066"/>
                </a:gs>
                <a:gs pos="100000">
                  <a:srgbClr val="660066">
                    <a:gamma/>
                    <a:shade val="52157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3333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altLang="es-MX">
                <a:latin typeface="Times New Roman" panose="02020603050405020304" pitchFamily="18" charset="0"/>
              </a:endParaRPr>
            </a:p>
          </p:txBody>
        </p:sp>
        <p:sp>
          <p:nvSpPr>
            <p:cNvPr id="9219" name="WordArt 1027">
              <a:extLst>
                <a:ext uri="{FF2B5EF4-FFF2-40B4-BE49-F238E27FC236}">
                  <a16:creationId xmlns:a16="http://schemas.microsoft.com/office/drawing/2014/main" id="{CE395BCE-68FE-4BE4-BD6B-E680E7213CF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540" y="1943"/>
              <a:ext cx="2839" cy="46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MX" sz="3600" b="1" kern="10" dirty="0">
                  <a:ln w="9525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solidFill>
                    <a:schemeClr val="folHlin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VAGRounded BT"/>
                </a:rPr>
                <a:t>Fauvismo</a:t>
              </a:r>
            </a:p>
          </p:txBody>
        </p:sp>
      </p:grpSp>
    </p:spTree>
  </p:cSld>
  <p:clrMapOvr>
    <a:masterClrMapping/>
  </p:clrMapOvr>
  <p:transition spd="med">
    <p:zoom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D0F0F-ED0D-4032-9B6E-EC3E42C21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CE2BFF-8C21-4731-94DB-289B90F52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190"/>
            <a:ext cx="9144000" cy="4800600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50F168-AA8B-4047-965D-C5368306935F}"/>
              </a:ext>
            </a:extLst>
          </p:cNvPr>
          <p:cNvSpPr txBox="1"/>
          <p:nvPr/>
        </p:nvSpPr>
        <p:spPr>
          <a:xfrm>
            <a:off x="1799012" y="5783311"/>
            <a:ext cx="5707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Kandinski</a:t>
            </a:r>
            <a:endParaRPr lang="en-US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en-US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Algunos</a:t>
            </a:r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Círculos</a:t>
            </a:r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, 1926</a:t>
            </a:r>
            <a:endParaRPr lang="es-MX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5560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7B9784-96F0-4BFA-BE51-8FA4C511B56D}"/>
              </a:ext>
            </a:extLst>
          </p:cNvPr>
          <p:cNvSpPr txBox="1"/>
          <p:nvPr/>
        </p:nvSpPr>
        <p:spPr>
          <a:xfrm>
            <a:off x="1385799" y="3429000"/>
            <a:ext cx="6167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Tx/>
              <a:buChar char="•"/>
            </a:pPr>
            <a:r>
              <a:rPr lang="es-MX" altLang="es-MX" sz="240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arte es sólo una representación imaginativa de la realidad abstracta, no objetiva, no representativa, no concreta </a:t>
            </a:r>
          </a:p>
          <a:p>
            <a:pPr algn="ctr">
              <a:buFontTx/>
              <a:buChar char="•"/>
            </a:pPr>
            <a:r>
              <a:rPr lang="es-MX" altLang="es-MX" sz="240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Se privilegia la arbitrariedad, el azar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6D37A33-40F3-4274-85BB-4CFE7575C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2E88AD-F9F7-4BB0-9C67-8BAED192414E}"/>
              </a:ext>
            </a:extLst>
          </p:cNvPr>
          <p:cNvSpPr txBox="1"/>
          <p:nvPr/>
        </p:nvSpPr>
        <p:spPr>
          <a:xfrm>
            <a:off x="2612573" y="45036"/>
            <a:ext cx="3333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Algunos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círculos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, 1926</a:t>
            </a:r>
            <a:endParaRPr lang="es-MX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298A40-ACC5-4973-A0FD-117B25E23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13" y="0"/>
            <a:ext cx="6811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6467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E33450-77BC-4377-9BCF-C3B226603899}"/>
              </a:ext>
            </a:extLst>
          </p:cNvPr>
          <p:cNvSpPr txBox="1"/>
          <p:nvPr/>
        </p:nvSpPr>
        <p:spPr>
          <a:xfrm>
            <a:off x="4626490" y="4621672"/>
            <a:ext cx="347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3175">
                  <a:solidFill>
                    <a:sysClr val="windowText" lastClr="000000"/>
                  </a:solidFill>
                </a:ln>
                <a:solidFill>
                  <a:srgbClr val="90673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No. 17, 1947</a:t>
            </a:r>
            <a:endParaRPr lang="es-MX" dirty="0">
              <a:ln w="3175">
                <a:solidFill>
                  <a:sysClr val="windowText" lastClr="000000"/>
                </a:solidFill>
              </a:ln>
              <a:solidFill>
                <a:srgbClr val="90673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55808B-24A0-413E-9A72-B81204B69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654" y="4501481"/>
            <a:ext cx="2704864" cy="702048"/>
          </a:xfrm>
        </p:spPr>
        <p:txBody>
          <a:bodyPr/>
          <a:lstStyle/>
          <a:p>
            <a:pPr algn="l"/>
            <a:r>
              <a:rPr lang="en-US" sz="2400" dirty="0">
                <a:ln w="3175">
                  <a:solidFill>
                    <a:sysClr val="windowText" lastClr="000000"/>
                  </a:solidFill>
                </a:ln>
                <a:solidFill>
                  <a:srgbClr val="90673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Jackson Pollock</a:t>
            </a:r>
            <a:endParaRPr lang="es-MX" sz="2400" dirty="0">
              <a:ln w="3175">
                <a:solidFill>
                  <a:sysClr val="windowText" lastClr="000000"/>
                </a:solidFill>
              </a:ln>
              <a:solidFill>
                <a:srgbClr val="90673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DD3CD-89D9-4195-81E1-EC5B310AE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54" y="-143293"/>
            <a:ext cx="6755555" cy="1828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BD359A-A050-4DC0-9C26-28A5FE482AC2}"/>
              </a:ext>
            </a:extLst>
          </p:cNvPr>
          <p:cNvSpPr txBox="1"/>
          <p:nvPr/>
        </p:nvSpPr>
        <p:spPr>
          <a:xfrm>
            <a:off x="1041654" y="2065971"/>
            <a:ext cx="5412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Estilo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o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técnica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nacida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en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Estados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Unidos</a:t>
            </a:r>
            <a:endParaRPr lang="es-MX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31EEDA-F19C-48F3-A365-C54048308384}"/>
              </a:ext>
            </a:extLst>
          </p:cNvPr>
          <p:cNvSpPr txBox="1"/>
          <p:nvPr/>
        </p:nvSpPr>
        <p:spPr>
          <a:xfrm>
            <a:off x="971194" y="3459238"/>
            <a:ext cx="7019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No hay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preparación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antes de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pintar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, se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busca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hacerlo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de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manera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rápida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y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espontánea</a:t>
            </a:r>
            <a:endParaRPr lang="es-MX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9F9926-8987-40DC-A11F-CA3E87FCE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16" y="96952"/>
            <a:ext cx="8593968" cy="6664095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1B346-83D8-4B6A-AFBA-864C31E1E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2841F7-D1A8-4635-8B24-EAF451D7B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Uno- </a:t>
            </a:r>
            <a:r>
              <a:rPr lang="en-US" sz="2800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número</a:t>
            </a:r>
            <a:r>
              <a:rPr lang="en-US" sz="2800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31, 1950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Jackson Pollock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Expresionismo</a:t>
            </a:r>
            <a:r>
              <a:rPr lang="en-US" sz="2800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800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abstracto</a:t>
            </a:r>
            <a:endParaRPr lang="en-US" sz="2800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r>
              <a:rPr lang="en-US" sz="2800" i="1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Dripping</a:t>
            </a:r>
            <a:endParaRPr lang="es-MX" sz="2800" i="1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A7ED65-2FF9-4CFC-9D86-0F1E6BE41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4641"/>
            <a:ext cx="9144000" cy="47274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890223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CD6846A1-BCD5-4A7B-B361-AA13F2D83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122" y="4062413"/>
            <a:ext cx="3638550" cy="2619375"/>
          </a:xfrm>
          <a:prstGeom prst="rect">
            <a:avLst/>
          </a:prstGeom>
          <a:noFill/>
          <a:ln w="762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7" name="Picture 3">
            <a:extLst>
              <a:ext uri="{FF2B5EF4-FFF2-40B4-BE49-F238E27FC236}">
                <a16:creationId xmlns:a16="http://schemas.microsoft.com/office/drawing/2014/main" id="{335DD8E4-6CCD-441A-A122-FF13D5560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144588"/>
            <a:ext cx="3221038" cy="3779837"/>
          </a:xfrm>
          <a:prstGeom prst="rect">
            <a:avLst/>
          </a:prstGeom>
          <a:noFill/>
          <a:ln w="762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9" name="Text Box 5">
            <a:extLst>
              <a:ext uri="{FF2B5EF4-FFF2-40B4-BE49-F238E27FC236}">
                <a16:creationId xmlns:a16="http://schemas.microsoft.com/office/drawing/2014/main" id="{631D3EE1-E501-4BFD-AA5E-5C67FA486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4" y="249963"/>
            <a:ext cx="41894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altLang="es-MX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WASSILY  KANDINSKY</a:t>
            </a:r>
            <a:endParaRPr lang="es-ES" altLang="es-MX" b="1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7830" name="Text Box 6">
            <a:extLst>
              <a:ext uri="{FF2B5EF4-FFF2-40B4-BE49-F238E27FC236}">
                <a16:creationId xmlns:a16="http://schemas.microsoft.com/office/drawing/2014/main" id="{BA7C4121-2D02-45FE-9561-4409828D9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2290" y="4864268"/>
            <a:ext cx="19319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2000" b="1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Circle</a:t>
            </a:r>
            <a:r>
              <a:rPr lang="es-MX" altLang="es-MX" sz="20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pPr algn="ctr"/>
            <a:r>
              <a:rPr lang="es-MX" altLang="es-MX" sz="20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and </a:t>
            </a:r>
          </a:p>
          <a:p>
            <a:pPr algn="ctr"/>
            <a:r>
              <a:rPr lang="es-MX" altLang="es-MX" sz="2000" b="1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Squares</a:t>
            </a:r>
            <a:endParaRPr lang="es-ES" altLang="es-MX" sz="2000" b="1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7831" name="Text Box 7">
            <a:extLst>
              <a:ext uri="{FF2B5EF4-FFF2-40B4-BE49-F238E27FC236}">
                <a16:creationId xmlns:a16="http://schemas.microsoft.com/office/drawing/2014/main" id="{525C40CF-B189-4AC6-9C33-60FA56999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083" y="5097828"/>
            <a:ext cx="2633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20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Small </a:t>
            </a:r>
            <a:r>
              <a:rPr lang="es-MX" altLang="es-MX" sz="2000" b="1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world</a:t>
            </a:r>
            <a:endParaRPr lang="es-ES" altLang="es-MX" sz="2000" b="1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7832" name="Text Box 8">
            <a:extLst>
              <a:ext uri="{FF2B5EF4-FFF2-40B4-BE49-F238E27FC236}">
                <a16:creationId xmlns:a16="http://schemas.microsoft.com/office/drawing/2014/main" id="{57FB187C-F267-4B0E-A332-CB4B5E79D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122" y="2554218"/>
            <a:ext cx="21225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altLang="es-MX" sz="2000" b="1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Thirty</a:t>
            </a:r>
            <a:endParaRPr lang="es-ES" altLang="es-MX" sz="2000" b="1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DC8026-0B81-49C5-8397-93A41B8CD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6" y="176212"/>
            <a:ext cx="4015409" cy="32765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/>
      <p:bldP spid="77830" grpId="0"/>
      <p:bldP spid="77831" grpId="0"/>
      <p:bldP spid="7783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>
            <a:extLst>
              <a:ext uri="{FF2B5EF4-FFF2-40B4-BE49-F238E27FC236}">
                <a16:creationId xmlns:a16="http://schemas.microsoft.com/office/drawing/2014/main" id="{27FFF891-59E6-4AFF-8EF4-99A437F97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0"/>
            <a:ext cx="5121275" cy="6858000"/>
          </a:xfrm>
          <a:prstGeom prst="rect">
            <a:avLst/>
          </a:prstGeom>
          <a:noFill/>
          <a:ln w="762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9" name="Text Box 3">
            <a:extLst>
              <a:ext uri="{FF2B5EF4-FFF2-40B4-BE49-F238E27FC236}">
                <a16:creationId xmlns:a16="http://schemas.microsoft.com/office/drawing/2014/main" id="{57948F39-DD74-4098-8CAF-2C6A2C607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590550"/>
            <a:ext cx="300831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2800" b="1" dirty="0">
                <a:ln>
                  <a:solidFill>
                    <a:srgbClr val="99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ids" pitchFamily="66" charset="0"/>
              </a:rPr>
              <a:t>JACKSON </a:t>
            </a:r>
          </a:p>
          <a:p>
            <a:pPr algn="ctr"/>
            <a:r>
              <a:rPr lang="es-MX" altLang="es-MX" sz="2800" b="1" dirty="0">
                <a:ln>
                  <a:solidFill>
                    <a:srgbClr val="99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ids" pitchFamily="66" charset="0"/>
              </a:rPr>
              <a:t>POLLOCK</a:t>
            </a:r>
            <a:endParaRPr lang="es-ES" altLang="es-MX" sz="2800" b="1" dirty="0">
              <a:ln>
                <a:solidFill>
                  <a:srgbClr val="99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ids" pitchFamily="66" charset="0"/>
            </a:endParaRPr>
          </a:p>
        </p:txBody>
      </p:sp>
      <p:sp>
        <p:nvSpPr>
          <p:cNvPr id="101380" name="Text Box 4">
            <a:extLst>
              <a:ext uri="{FF2B5EF4-FFF2-40B4-BE49-F238E27FC236}">
                <a16:creationId xmlns:a16="http://schemas.microsoft.com/office/drawing/2014/main" id="{B2263992-1D16-4C93-B0CF-D553F45DD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950" y="2955807"/>
            <a:ext cx="19319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20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</a:t>
            </a:r>
          </a:p>
          <a:p>
            <a:pPr algn="ctr"/>
            <a:r>
              <a:rPr lang="es-MX" altLang="es-MX" sz="20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Mujer Luna</a:t>
            </a:r>
            <a:endParaRPr lang="es-ES" altLang="es-MX" sz="2000" b="1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/>
      <p:bldP spid="10138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6" name="Group 8">
            <a:extLst>
              <a:ext uri="{FF2B5EF4-FFF2-40B4-BE49-F238E27FC236}">
                <a16:creationId xmlns:a16="http://schemas.microsoft.com/office/drawing/2014/main" id="{43211239-AAA1-418C-B987-C425EC4D06D2}"/>
              </a:ext>
            </a:extLst>
          </p:cNvPr>
          <p:cNvGrpSpPr>
            <a:grpSpLocks/>
          </p:cNvGrpSpPr>
          <p:nvPr/>
        </p:nvGrpSpPr>
        <p:grpSpPr bwMode="auto">
          <a:xfrm>
            <a:off x="1487871" y="1687638"/>
            <a:ext cx="5777525" cy="3120236"/>
            <a:chOff x="907" y="1055"/>
            <a:chExt cx="4050" cy="2235"/>
          </a:xfrm>
        </p:grpSpPr>
        <p:sp>
          <p:nvSpPr>
            <p:cNvPr id="53253" name="AutoShape 5">
              <a:extLst>
                <a:ext uri="{FF2B5EF4-FFF2-40B4-BE49-F238E27FC236}">
                  <a16:creationId xmlns:a16="http://schemas.microsoft.com/office/drawing/2014/main" id="{C6090B0F-6111-4B76-AF9F-0181BB3F7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" y="1055"/>
              <a:ext cx="4050" cy="2235"/>
            </a:xfrm>
            <a:prstGeom prst="cloudCallout">
              <a:avLst>
                <a:gd name="adj1" fmla="val 31532"/>
                <a:gd name="adj2" fmla="val -16981"/>
              </a:avLst>
            </a:prstGeom>
            <a:gradFill rotWithShape="0">
              <a:gsLst>
                <a:gs pos="0">
                  <a:srgbClr val="660066"/>
                </a:gs>
                <a:gs pos="100000">
                  <a:srgbClr val="660066">
                    <a:gamma/>
                    <a:shade val="52157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3333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altLang="es-MX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53254" name="WordArt 6">
              <a:extLst>
                <a:ext uri="{FF2B5EF4-FFF2-40B4-BE49-F238E27FC236}">
                  <a16:creationId xmlns:a16="http://schemas.microsoft.com/office/drawing/2014/main" id="{F59F0FC5-2743-412A-B014-055508D8AC0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21420755">
              <a:off x="1318" y="1898"/>
              <a:ext cx="3302" cy="366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456"/>
                </a:avLst>
              </a:prstTxWarp>
            </a:bodyPr>
            <a:lstStyle/>
            <a:p>
              <a:pPr algn="ctr"/>
              <a:r>
                <a:rPr lang="es-MX" sz="3600" b="1" kern="10" dirty="0"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solidFill>
                    <a:schemeClr val="folHlin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Minimalismo</a:t>
              </a:r>
            </a:p>
          </p:txBody>
        </p:sp>
      </p:grpSp>
    </p:spTree>
  </p:cSld>
  <p:clrMapOvr>
    <a:masterClrMapping/>
  </p:clrMapOvr>
  <p:transition spd="med">
    <p:zoom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8099CB-BBB4-43BD-B85F-5C4910FF5E55}"/>
              </a:ext>
            </a:extLst>
          </p:cNvPr>
          <p:cNvSpPr txBox="1"/>
          <p:nvPr/>
        </p:nvSpPr>
        <p:spPr>
          <a:xfrm>
            <a:off x="390580" y="1240429"/>
            <a:ext cx="437460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•"/>
            </a:pPr>
            <a:r>
              <a:rPr lang="es-MX" altLang="es-MX" sz="2000" dirty="0">
                <a:ln w="3175">
                  <a:solidFill>
                    <a:schemeClr val="tx1"/>
                  </a:solidFill>
                </a:ln>
                <a:solidFill>
                  <a:srgbClr val="906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Aparece a principios de los 60´s</a:t>
            </a:r>
          </a:p>
          <a:p>
            <a:endParaRPr lang="es-MX" altLang="es-MX" sz="2000" dirty="0">
              <a:ln w="3175">
                <a:solidFill>
                  <a:schemeClr val="tx1"/>
                </a:solidFill>
              </a:ln>
              <a:solidFill>
                <a:srgbClr val="906736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buFontTx/>
              <a:buChar char="•"/>
            </a:pPr>
            <a:r>
              <a:rPr lang="es-MX" altLang="es-MX" sz="2000" dirty="0">
                <a:ln w="3175">
                  <a:solidFill>
                    <a:schemeClr val="tx1"/>
                  </a:solidFill>
                </a:ln>
                <a:solidFill>
                  <a:srgbClr val="906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Se considera al cuadro o la escultura más como objetos que como un obras artísticas</a:t>
            </a:r>
          </a:p>
          <a:p>
            <a:endParaRPr lang="es-MX" altLang="es-MX" sz="2000" dirty="0">
              <a:ln w="3175">
                <a:solidFill>
                  <a:schemeClr val="tx1"/>
                </a:solidFill>
              </a:ln>
              <a:solidFill>
                <a:srgbClr val="906736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buFontTx/>
              <a:buChar char="•"/>
            </a:pPr>
            <a:r>
              <a:rPr lang="es-MX" altLang="es-MX" sz="2000" i="1" dirty="0">
                <a:ln w="3175">
                  <a:solidFill>
                    <a:schemeClr val="tx1"/>
                  </a:solidFill>
                </a:ln>
                <a:solidFill>
                  <a:srgbClr val="906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 aquellos años el </a:t>
            </a:r>
            <a:r>
              <a:rPr lang="es-MX" altLang="es-MX" sz="2000" b="1" i="1" dirty="0">
                <a:ln w="3175">
                  <a:solidFill>
                    <a:schemeClr val="tx1"/>
                  </a:solidFill>
                </a:ln>
                <a:solidFill>
                  <a:srgbClr val="906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Pop Art </a:t>
            </a:r>
            <a:r>
              <a:rPr lang="es-MX" altLang="es-MX" sz="2000" i="1" dirty="0">
                <a:ln w="3175">
                  <a:solidFill>
                    <a:schemeClr val="tx1"/>
                  </a:solidFill>
                </a:ln>
                <a:solidFill>
                  <a:srgbClr val="906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dominaba la escena artística, y lo hacía a través del exceso, de los colores y la saturación de información. En forma de respuesta, esta nueva tendencia abogaba por el carácter objetual del arte y por una expresión austera y sobria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99A8E9-1ECE-4672-8AAB-302BA26ED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568" y="-442459"/>
            <a:ext cx="536067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0DCE28-7059-434B-8E48-C3E7EDD82C10}"/>
              </a:ext>
            </a:extLst>
          </p:cNvPr>
          <p:cNvSpPr txBox="1"/>
          <p:nvPr/>
        </p:nvSpPr>
        <p:spPr>
          <a:xfrm>
            <a:off x="5520477" y="6114863"/>
            <a:ext cx="3148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0" i="1" dirty="0" err="1">
                <a:solidFill>
                  <a:srgbClr val="906736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Raushenberg</a:t>
            </a:r>
            <a:endParaRPr lang="es-MX" sz="2000" b="0" i="1" dirty="0">
              <a:solidFill>
                <a:srgbClr val="906736"/>
              </a:solidFill>
              <a:effectLst/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2000" dirty="0" err="1">
                <a:solidFill>
                  <a:srgbClr val="906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Coca-cola</a:t>
            </a:r>
            <a:r>
              <a:rPr lang="en-US" sz="2000" dirty="0">
                <a:solidFill>
                  <a:srgbClr val="90673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Plan, 1958</a:t>
            </a:r>
            <a:endParaRPr lang="es-MX" sz="2000" dirty="0">
              <a:solidFill>
                <a:srgbClr val="906736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EB0B41-A4EA-4483-83F1-19513EBFF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99866"/>
            <a:ext cx="8916820" cy="1257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12A709-77DD-4A48-A51D-865E047BB2C3}"/>
              </a:ext>
            </a:extLst>
          </p:cNvPr>
          <p:cNvSpPr txBox="1"/>
          <p:nvPr/>
        </p:nvSpPr>
        <p:spPr>
          <a:xfrm>
            <a:off x="212877" y="1834480"/>
            <a:ext cx="581013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s-MX" altLang="es-MX" sz="2400" dirty="0">
                <a:ln w="3175">
                  <a:solidFill>
                    <a:schemeClr val="tx1"/>
                  </a:solidFill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 rechazan consideraciones estéticas </a:t>
            </a:r>
          </a:p>
          <a:p>
            <a:pPr>
              <a:buFontTx/>
              <a:buChar char="•"/>
            </a:pPr>
            <a:r>
              <a:rPr lang="es-MX" altLang="es-MX" sz="2400" dirty="0">
                <a:ln w="3175">
                  <a:solidFill>
                    <a:schemeClr val="tx1"/>
                  </a:solidFill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 arte queda reducido a lo material, esto es, el artista se limita a situar un objeto en el espacio y su presencia introduce un principio ordenador</a:t>
            </a:r>
          </a:p>
          <a:p>
            <a:pPr>
              <a:buFontTx/>
              <a:buChar char="•"/>
            </a:pPr>
            <a:r>
              <a:rPr lang="es-MX" altLang="es-MX" sz="2400" dirty="0">
                <a:ln w="3175">
                  <a:solidFill>
                    <a:schemeClr val="tx1"/>
                  </a:solidFill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Por lo tanto, el artista se preocupa por el espacio circundante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334AE2-6D8E-4F1E-80CE-8E68359B9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0" y="0"/>
            <a:ext cx="60579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7AEF12-68FB-4505-9A22-B30E0ABF76C9}"/>
              </a:ext>
            </a:extLst>
          </p:cNvPr>
          <p:cNvSpPr txBox="1"/>
          <p:nvPr/>
        </p:nvSpPr>
        <p:spPr>
          <a:xfrm>
            <a:off x="7070982" y="2753335"/>
            <a:ext cx="1806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Jill</a:t>
            </a:r>
          </a:p>
          <a:p>
            <a:r>
              <a:rPr lang="en-US" dirty="0"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Frank Stella</a:t>
            </a:r>
          </a:p>
          <a:p>
            <a:r>
              <a:rPr lang="en-US" dirty="0">
                <a:solidFill>
                  <a:srgbClr val="99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1959</a:t>
            </a:r>
          </a:p>
        </p:txBody>
      </p:sp>
    </p:spTree>
    <p:extLst>
      <p:ext uri="{BB962C8B-B14F-4D97-AF65-F5344CB8AC3E}">
        <p14:creationId xmlns:p14="http://schemas.microsoft.com/office/powerpoint/2010/main" val="257377872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ext Box 4">
            <a:extLst>
              <a:ext uri="{FF2B5EF4-FFF2-40B4-BE49-F238E27FC236}">
                <a16:creationId xmlns:a16="http://schemas.microsoft.com/office/drawing/2014/main" id="{60D43E50-4BFB-4E1C-8FF6-0CAFE2382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1149539"/>
            <a:ext cx="8137525" cy="501675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s-MX" altLang="es-MX" sz="4000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Exaltación Tecnológica: Generalmente se trata de combinar formas geométricas</a:t>
            </a:r>
          </a:p>
          <a:p>
            <a:endParaRPr lang="es-MX" altLang="es-MX" sz="4000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buFontTx/>
              <a:buChar char="•"/>
            </a:pPr>
            <a:r>
              <a:rPr lang="es-MX" altLang="es-MX" sz="4000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Máximos exponentes: Eduardo Chillida, </a:t>
            </a:r>
            <a:r>
              <a:rPr lang="es-MX" altLang="es-MX" sz="4000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Alpheiro</a:t>
            </a:r>
            <a:r>
              <a:rPr lang="es-MX" altLang="es-MX" sz="4000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s-MX" altLang="es-MX" sz="4000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Boetti</a:t>
            </a:r>
            <a:endParaRPr lang="es-MX" altLang="es-MX" sz="4000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buFontTx/>
              <a:buChar char="•"/>
            </a:pPr>
            <a:endParaRPr lang="es-MX" altLang="es-MX" sz="4000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buFontTx/>
              <a:buChar char="•"/>
            </a:pPr>
            <a:r>
              <a:rPr lang="es-MX" altLang="es-MX" sz="4000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Aparece en Estados Unidos</a:t>
            </a:r>
          </a:p>
        </p:txBody>
      </p:sp>
    </p:spTree>
  </p:cSld>
  <p:clrMapOvr>
    <a:masterClrMapping/>
  </p:clrMapOvr>
  <p:transition spd="med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97D898-948A-4D12-B6A9-231A1FEDA3E9}"/>
              </a:ext>
            </a:extLst>
          </p:cNvPr>
          <p:cNvSpPr txBox="1"/>
          <p:nvPr/>
        </p:nvSpPr>
        <p:spPr>
          <a:xfrm>
            <a:off x="1942352" y="4685554"/>
            <a:ext cx="5803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Albert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Marquet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Puente Nuevo, 1906</a:t>
            </a:r>
          </a:p>
          <a:p>
            <a:pPr algn="ctr"/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Fauvismo</a:t>
            </a:r>
            <a:endParaRPr lang="es-MX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42522B28-07A0-4500-A432-B8B077DA0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919" y="903402"/>
            <a:ext cx="6905811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altLang="es-MX" sz="2800" dirty="0">
                <a:ln w="3175"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Aparece en 1905 en Francia</a:t>
            </a:r>
          </a:p>
          <a:p>
            <a:pPr algn="ctr">
              <a:spcBef>
                <a:spcPct val="50000"/>
              </a:spcBef>
            </a:pPr>
            <a:r>
              <a:rPr lang="es-MX" altLang="es-MX" sz="2800" dirty="0">
                <a:ln w="3175"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No dura mas allá de 1908, el grupo de las “fieras” (</a:t>
            </a:r>
            <a:r>
              <a:rPr lang="es-MX" altLang="es-MX" sz="2800" dirty="0" err="1">
                <a:ln w="3175"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fauves</a:t>
            </a:r>
            <a:r>
              <a:rPr lang="es-MX" altLang="es-MX" sz="2800" dirty="0">
                <a:ln w="3175"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) primitivismo pictórico</a:t>
            </a:r>
          </a:p>
          <a:p>
            <a:pPr algn="ctr">
              <a:spcBef>
                <a:spcPct val="50000"/>
              </a:spcBef>
            </a:pPr>
            <a:r>
              <a:rPr lang="es-MX" altLang="es-MX" sz="2800" dirty="0">
                <a:ln w="3175"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Su principal aportación es el uso de agresivos contrastes de color y ciertas distorsiones formales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4A81E7-B22D-45F2-B880-E6DEEDD25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89" y="0"/>
            <a:ext cx="8325222" cy="68683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19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F63C4-C4DC-441D-834F-CB9F14752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568FE5-08B5-4243-B443-9584C9B4C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1" y="879376"/>
            <a:ext cx="1879992" cy="2301146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3E327C-2A91-4962-9AF2-6856C17C9C32}"/>
              </a:ext>
            </a:extLst>
          </p:cNvPr>
          <p:cNvSpPr txBox="1"/>
          <p:nvPr/>
        </p:nvSpPr>
        <p:spPr>
          <a:xfrm>
            <a:off x="335091" y="238780"/>
            <a:ext cx="2907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es-MX" sz="2800" dirty="0">
                <a:ln w="3175">
                  <a:solidFill>
                    <a:schemeClr val="tx1"/>
                  </a:solidFill>
                </a:ln>
                <a:solidFill>
                  <a:srgbClr val="99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Eduardo Chillida</a:t>
            </a:r>
            <a:endParaRPr lang="es-MX" sz="2800" dirty="0">
              <a:ln w="3175">
                <a:solidFill>
                  <a:schemeClr val="tx1"/>
                </a:solidFill>
              </a:ln>
              <a:solidFill>
                <a:srgbClr val="99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862B50-9654-460F-B38F-BEAE55FED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04" y="281017"/>
            <a:ext cx="4515205" cy="55063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AA0B6E-F9BD-463D-AAE2-46602D07452A}"/>
              </a:ext>
            </a:extLst>
          </p:cNvPr>
          <p:cNvSpPr txBox="1"/>
          <p:nvPr/>
        </p:nvSpPr>
        <p:spPr>
          <a:xfrm>
            <a:off x="6054351" y="6158185"/>
            <a:ext cx="189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3175">
                  <a:solidFill>
                    <a:schemeClr val="tx1"/>
                  </a:solidFill>
                </a:ln>
                <a:solidFill>
                  <a:srgbClr val="AA84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Galería</a:t>
            </a:r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AA84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131</a:t>
            </a:r>
            <a:endParaRPr lang="es-MX" dirty="0">
              <a:ln w="3175">
                <a:solidFill>
                  <a:schemeClr val="tx1"/>
                </a:solidFill>
              </a:ln>
              <a:solidFill>
                <a:srgbClr val="AA842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777245"/>
      </p:ext>
    </p:extLst>
  </p:cSld>
  <p:clrMapOvr>
    <a:masterClrMapping/>
  </p:clrMapOvr>
  <p:transition spd="med">
    <p:zo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026">
            <a:extLst>
              <a:ext uri="{FF2B5EF4-FFF2-40B4-BE49-F238E27FC236}">
                <a16:creationId xmlns:a16="http://schemas.microsoft.com/office/drawing/2014/main" id="{7946896C-C377-4556-B231-6A5C3C811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61" y="5146557"/>
            <a:ext cx="27955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b="1" dirty="0" err="1">
                <a:ln>
                  <a:solidFill>
                    <a:schemeClr val="tx1"/>
                  </a:solidFill>
                </a:ln>
                <a:solidFill>
                  <a:srgbClr val="A4627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Yunke</a:t>
            </a:r>
            <a:r>
              <a:rPr lang="es-MX" altLang="es-MX" b="1" dirty="0">
                <a:ln>
                  <a:solidFill>
                    <a:schemeClr val="tx1"/>
                  </a:solidFill>
                </a:ln>
                <a:solidFill>
                  <a:srgbClr val="A4627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de </a:t>
            </a:r>
          </a:p>
          <a:p>
            <a:pPr algn="ctr"/>
            <a:r>
              <a:rPr lang="es-MX" altLang="es-MX" b="1" dirty="0">
                <a:ln>
                  <a:solidFill>
                    <a:schemeClr val="tx1"/>
                  </a:solidFill>
                </a:ln>
                <a:solidFill>
                  <a:srgbClr val="A4627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los Sueños</a:t>
            </a:r>
            <a:endParaRPr lang="es-ES" altLang="es-MX" b="1" dirty="0">
              <a:ln>
                <a:solidFill>
                  <a:schemeClr val="tx1"/>
                </a:solidFill>
              </a:ln>
              <a:solidFill>
                <a:srgbClr val="A462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8851" name="Text Box 1027">
            <a:extLst>
              <a:ext uri="{FF2B5EF4-FFF2-40B4-BE49-F238E27FC236}">
                <a16:creationId xmlns:a16="http://schemas.microsoft.com/office/drawing/2014/main" id="{D9C31332-6F6B-410A-925A-7FF13F00B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5725" y="1401763"/>
            <a:ext cx="14382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b="1" dirty="0">
                <a:ln>
                  <a:solidFill>
                    <a:schemeClr val="tx1"/>
                  </a:solidFill>
                </a:ln>
                <a:solidFill>
                  <a:srgbClr val="A4627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Mesa </a:t>
            </a:r>
          </a:p>
          <a:p>
            <a:pPr algn="ctr"/>
            <a:r>
              <a:rPr lang="es-MX" altLang="es-MX" b="1" dirty="0">
                <a:ln>
                  <a:solidFill>
                    <a:schemeClr val="tx1"/>
                  </a:solidFill>
                </a:ln>
                <a:solidFill>
                  <a:srgbClr val="A4627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 </a:t>
            </a:r>
          </a:p>
          <a:p>
            <a:pPr algn="ctr"/>
            <a:r>
              <a:rPr lang="es-MX" altLang="es-MX" b="1" dirty="0">
                <a:ln>
                  <a:solidFill>
                    <a:schemeClr val="tx1"/>
                  </a:solidFill>
                </a:ln>
                <a:solidFill>
                  <a:srgbClr val="A4627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Omar</a:t>
            </a:r>
            <a:endParaRPr lang="es-ES" altLang="es-MX" b="1" dirty="0">
              <a:ln>
                <a:solidFill>
                  <a:schemeClr val="tx1"/>
                </a:solidFill>
              </a:ln>
              <a:solidFill>
                <a:srgbClr val="A462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8852" name="Picture 1028">
            <a:extLst>
              <a:ext uri="{FF2B5EF4-FFF2-40B4-BE49-F238E27FC236}">
                <a16:creationId xmlns:a16="http://schemas.microsoft.com/office/drawing/2014/main" id="{35A2C8B7-86DB-49A5-8ED9-72898E157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269875"/>
            <a:ext cx="4146550" cy="2586038"/>
          </a:xfrm>
          <a:prstGeom prst="rect">
            <a:avLst/>
          </a:prstGeom>
          <a:noFill/>
          <a:ln w="762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1029">
            <a:extLst>
              <a:ext uri="{FF2B5EF4-FFF2-40B4-BE49-F238E27FC236}">
                <a16:creationId xmlns:a16="http://schemas.microsoft.com/office/drawing/2014/main" id="{C03B17F6-C891-4C3E-B0FC-863308B20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352425"/>
            <a:ext cx="2820988" cy="4151313"/>
          </a:xfrm>
          <a:prstGeom prst="rect">
            <a:avLst/>
          </a:prstGeom>
          <a:noFill/>
          <a:ln w="762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4" name="Text Box 1030">
            <a:extLst>
              <a:ext uri="{FF2B5EF4-FFF2-40B4-BE49-F238E27FC236}">
                <a16:creationId xmlns:a16="http://schemas.microsoft.com/office/drawing/2014/main" id="{C64FC0C3-3474-47C6-AED7-D5D34D599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961" y="3572302"/>
            <a:ext cx="24352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b="1" dirty="0">
                <a:ln>
                  <a:solidFill>
                    <a:schemeClr val="tx1"/>
                  </a:solidFill>
                </a:ln>
                <a:solidFill>
                  <a:srgbClr val="A4627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EDUARDO CHILLIDA</a:t>
            </a:r>
            <a:endParaRPr lang="es-ES" altLang="es-MX" b="1" dirty="0">
              <a:ln>
                <a:solidFill>
                  <a:schemeClr val="tx1"/>
                </a:solidFill>
              </a:ln>
              <a:solidFill>
                <a:srgbClr val="A462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8855" name="Text Box 1031">
            <a:extLst>
              <a:ext uri="{FF2B5EF4-FFF2-40B4-BE49-F238E27FC236}">
                <a16:creationId xmlns:a16="http://schemas.microsoft.com/office/drawing/2014/main" id="{54AC3E9C-87A6-41D6-A370-460C99B5A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899" y="6032431"/>
            <a:ext cx="14509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b="1" dirty="0">
                <a:ln>
                  <a:solidFill>
                    <a:schemeClr val="tx1"/>
                  </a:solidFill>
                </a:ln>
                <a:solidFill>
                  <a:srgbClr val="A4627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Dibujo</a:t>
            </a:r>
            <a:endParaRPr lang="es-ES" altLang="es-MX" b="1" dirty="0">
              <a:ln>
                <a:solidFill>
                  <a:schemeClr val="tx1"/>
                </a:solidFill>
              </a:ln>
              <a:solidFill>
                <a:srgbClr val="A4627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8856" name="Picture 1032">
            <a:extLst>
              <a:ext uri="{FF2B5EF4-FFF2-40B4-BE49-F238E27FC236}">
                <a16:creationId xmlns:a16="http://schemas.microsoft.com/office/drawing/2014/main" id="{11D29789-8FA7-4A6E-AAFA-E0866EC5B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3406775"/>
            <a:ext cx="3030537" cy="2949575"/>
          </a:xfrm>
          <a:prstGeom prst="rect">
            <a:avLst/>
          </a:prstGeom>
          <a:noFill/>
          <a:ln w="762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  <p:bldP spid="78851" grpId="0"/>
      <p:bldP spid="78854" grpId="0"/>
      <p:bldP spid="7885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F5B44D-307D-49A6-9072-48E2988C3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403"/>
            <a:ext cx="9144000" cy="44831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422895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3612AD-0BD0-4C3E-81EA-A13A07612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16"/>
            <a:ext cx="8680305" cy="1781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AB7E7-CD82-4132-A9BA-B0E7E1322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02634"/>
            <a:ext cx="7620000" cy="39719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DAB492-4ED9-4FA4-B110-6140450070B2}"/>
              </a:ext>
            </a:extLst>
          </p:cNvPr>
          <p:cNvSpPr txBox="1"/>
          <p:nvPr/>
        </p:nvSpPr>
        <p:spPr>
          <a:xfrm>
            <a:off x="2124134" y="6178368"/>
            <a:ext cx="4895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n w="3175">
                  <a:solidFill>
                    <a:schemeClr val="tx1"/>
                  </a:solidFill>
                </a:ln>
                <a:solidFill>
                  <a:srgbClr val="90673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Roy Lichtenstein, Kiss V, 1964 </a:t>
            </a:r>
            <a:endParaRPr lang="es-MX" dirty="0">
              <a:ln w="3175">
                <a:solidFill>
                  <a:schemeClr val="tx1"/>
                </a:solidFill>
              </a:ln>
              <a:solidFill>
                <a:srgbClr val="90673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06412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AutoShape 5">
            <a:extLst>
              <a:ext uri="{FF2B5EF4-FFF2-40B4-BE49-F238E27FC236}">
                <a16:creationId xmlns:a16="http://schemas.microsoft.com/office/drawing/2014/main" id="{05A475D9-B041-4F4E-AA32-1E82DDB2D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239" y="1414603"/>
            <a:ext cx="6429375" cy="3548062"/>
          </a:xfrm>
          <a:prstGeom prst="cloudCallout">
            <a:avLst>
              <a:gd name="adj1" fmla="val 31532"/>
              <a:gd name="adj2" fmla="val -16981"/>
            </a:avLst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s-ES" altLang="es-MX"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67940-149A-4342-90B4-572F37436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48" y="2458445"/>
            <a:ext cx="5633560" cy="19048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zoom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94BBD-91DC-45E3-B55E-72A6339DB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22" y="202623"/>
            <a:ext cx="8042564" cy="6504709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MX" alt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954407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 Aparece a finales de los 50´s y principios de los 60´s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MX" alt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954407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Su antecedente es el </a:t>
            </a:r>
            <a:r>
              <a:rPr kumimoji="0" lang="es-MX" alt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954407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Collage</a:t>
            </a:r>
            <a:r>
              <a:rPr kumimoji="0" lang="es-MX" alt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954407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 del inglés Richard Hamilton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s-MX" altLang="es-MX" sz="2400" b="0" i="0" u="none" strike="noStrike" kern="1200" cap="none" spc="0" normalizeH="0" baseline="0" noProof="0" dirty="0">
              <a:ln>
                <a:noFill/>
              </a:ln>
              <a:solidFill>
                <a:srgbClr val="954407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s-MX" altLang="es-MX" sz="2400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s-MX" altLang="es-MX" sz="2400" b="0" i="0" u="none" strike="noStrike" kern="1200" cap="none" spc="0" normalizeH="0" baseline="0" noProof="0" dirty="0">
              <a:ln>
                <a:noFill/>
              </a:ln>
              <a:solidFill>
                <a:srgbClr val="954407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s-MX" altLang="es-MX" sz="2400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s-MX" altLang="es-MX" sz="2400" b="0" i="0" u="none" strike="noStrike" kern="1200" cap="none" spc="0" normalizeH="0" baseline="0" noProof="0" dirty="0">
              <a:ln>
                <a:noFill/>
              </a:ln>
              <a:solidFill>
                <a:srgbClr val="954407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s-MX" altLang="es-MX" sz="2400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s-MX" altLang="es-MX" sz="2400" b="0" i="0" u="none" strike="noStrike" kern="1200" cap="none" spc="0" normalizeH="0" baseline="0" noProof="0" dirty="0">
              <a:ln>
                <a:noFill/>
              </a:ln>
              <a:solidFill>
                <a:srgbClr val="954407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s-MX" altLang="es-MX" sz="2400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s-MX" altLang="es-MX" sz="2400" b="0" i="0" u="none" strike="noStrike" kern="1200" cap="none" spc="0" normalizeH="0" baseline="0" noProof="0" dirty="0">
              <a:ln>
                <a:noFill/>
              </a:ln>
              <a:solidFill>
                <a:srgbClr val="954407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s-MX" altLang="es-MX" sz="2400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s-MX" altLang="es-MX" sz="2400" b="0" i="0" u="none" strike="noStrike" kern="1200" cap="none" spc="0" normalizeH="0" baseline="0" noProof="0" dirty="0">
              <a:ln>
                <a:noFill/>
              </a:ln>
              <a:solidFill>
                <a:srgbClr val="954407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altLang="es-MX" sz="2400" b="0" i="0" u="none" strike="noStrike" kern="1200" cap="none" spc="0" normalizeH="0" baseline="0" noProof="0" dirty="0">
              <a:ln>
                <a:noFill/>
              </a:ln>
              <a:solidFill>
                <a:srgbClr val="954407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altLang="es-MX" sz="2000" b="0" i="0" u="none" strike="noStrike" kern="1200" cap="none" spc="0" normalizeH="0" baseline="0" noProof="0" dirty="0">
              <a:ln>
                <a:noFill/>
              </a:ln>
              <a:solidFill>
                <a:srgbClr val="954407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954407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Sin embargo su mayor crecimiento lo encuentra en Estados Unidos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52350-C9EE-40E4-983A-7A6EBF4F2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49" y="1260269"/>
            <a:ext cx="3643468" cy="43374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F87C2E-C024-4AAE-8861-3A6FFE770418}"/>
              </a:ext>
            </a:extLst>
          </p:cNvPr>
          <p:cNvSpPr txBox="1"/>
          <p:nvPr/>
        </p:nvSpPr>
        <p:spPr>
          <a:xfrm>
            <a:off x="6291695" y="2795155"/>
            <a:ext cx="250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Mi Marilyn</a:t>
            </a:r>
          </a:p>
          <a:p>
            <a:r>
              <a:rPr lang="en-US" sz="18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Mark Lancaster</a:t>
            </a:r>
          </a:p>
          <a:p>
            <a:r>
              <a:rPr lang="en-US" sz="18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1965</a:t>
            </a:r>
            <a:endParaRPr lang="es-MX" sz="1800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44978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925074-9FC6-4106-BCB4-876B953A544F}"/>
              </a:ext>
            </a:extLst>
          </p:cNvPr>
          <p:cNvSpPr txBox="1"/>
          <p:nvPr/>
        </p:nvSpPr>
        <p:spPr>
          <a:xfrm>
            <a:off x="455036" y="5341868"/>
            <a:ext cx="8395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es-MX" sz="18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Este arte </a:t>
            </a:r>
            <a:r>
              <a:rPr lang="es-MX" altLang="es-MX" sz="1800" i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según los expertos </a:t>
            </a:r>
            <a:r>
              <a:rPr lang="es-MX" altLang="es-MX" sz="18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debería ser “efímero, popular, barato </a:t>
            </a:r>
          </a:p>
          <a:p>
            <a:r>
              <a:rPr lang="es-MX" altLang="es-MX" sz="18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y producido en serie</a:t>
            </a:r>
          </a:p>
          <a:p>
            <a:r>
              <a:rPr lang="es-MX" altLang="es-MX" sz="18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“Joven, ingenioso, sexy, artificioso, encantador y un gran negocio” (Hamilton)</a:t>
            </a:r>
          </a:p>
          <a:p>
            <a:r>
              <a:rPr lang="es-MX" altLang="es-MX" sz="18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Tiene infinidad de exponentes y es típicamente comercial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45E760-3F78-4AB1-81EF-23F9E7D7B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85" y="73602"/>
            <a:ext cx="6565069" cy="46906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3186365"/>
      </p:ext>
    </p:extLst>
  </p:cSld>
  <p:clrMapOvr>
    <a:masterClrMapping/>
  </p:clrMapOvr>
  <p:transition spd="med">
    <p:zo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7C41D8-9769-4EA3-9279-87F66D545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02" y="879486"/>
            <a:ext cx="5015762" cy="53453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389CAA-1B4A-46EF-B32D-6C7C434F6452}"/>
              </a:ext>
            </a:extLst>
          </p:cNvPr>
          <p:cNvSpPr txBox="1"/>
          <p:nvPr/>
        </p:nvSpPr>
        <p:spPr>
          <a:xfrm>
            <a:off x="5834495" y="2031422"/>
            <a:ext cx="305492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dirty="0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¿Qué </a:t>
            </a:r>
            <a:r>
              <a:rPr lang="en-US" b="0" i="0" dirty="0" err="1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sucede</a:t>
            </a:r>
            <a:r>
              <a:rPr lang="en-US" b="0" i="0" dirty="0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b="0" i="0" dirty="0" err="1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en</a:t>
            </a:r>
            <a:r>
              <a:rPr lang="en-US" b="0" i="0" dirty="0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 los </a:t>
            </a:r>
            <a:r>
              <a:rPr lang="en-US" b="0" i="0" dirty="0" err="1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hogares</a:t>
            </a:r>
            <a:r>
              <a:rPr lang="en-US" b="0" i="0" dirty="0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 de </a:t>
            </a:r>
            <a:r>
              <a:rPr lang="en-US" b="0" i="0" dirty="0" err="1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ahora</a:t>
            </a:r>
            <a:r>
              <a:rPr lang="en-US" b="0" i="0" dirty="0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 que sea tan </a:t>
            </a:r>
            <a:r>
              <a:rPr lang="en-US" b="0" i="0" dirty="0" err="1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diferentes</a:t>
            </a:r>
            <a:r>
              <a:rPr lang="en-US" b="0" i="0" dirty="0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?</a:t>
            </a:r>
          </a:p>
          <a:p>
            <a:pPr algn="l"/>
            <a:r>
              <a:rPr lang="en-US" b="0" i="0" dirty="0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1992</a:t>
            </a:r>
          </a:p>
          <a:p>
            <a:pPr algn="l"/>
            <a:endParaRPr lang="en-US" b="0" i="0" dirty="0">
              <a:solidFill>
                <a:srgbClr val="954407"/>
              </a:solidFill>
              <a:effectLst/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l"/>
            <a:r>
              <a:rPr lang="en-US" sz="2000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Impresión</a:t>
            </a:r>
            <a:r>
              <a:rPr lang="en-US" sz="2000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digital </a:t>
            </a:r>
            <a:r>
              <a:rPr lang="en-US" sz="2000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</a:t>
            </a:r>
            <a:r>
              <a:rPr lang="en-US" sz="2000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000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papel</a:t>
            </a:r>
            <a:endParaRPr lang="en-US" sz="2000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l"/>
            <a:r>
              <a:rPr lang="en-US" b="0" i="0" dirty="0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Richard Hamilton (1922–2011)</a:t>
            </a:r>
          </a:p>
        </p:txBody>
      </p:sp>
    </p:spTree>
  </p:cSld>
  <p:clrMapOvr>
    <a:masterClrMapping/>
  </p:clrMapOvr>
  <p:transition spd="med">
    <p:zo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AC7FA-E057-40CB-8FBB-A95021EFB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ABAA2B-9E75-4E19-83F3-FC4F713D3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277091"/>
            <a:ext cx="7021473" cy="5292436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5F5CF97F-E0B8-4B5D-BD81-DBE755DCB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588" y="5894457"/>
            <a:ext cx="3603359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0" i="0" u="none" strike="noStrike" cap="none" normalizeH="0" baseline="0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Swingeing</a:t>
            </a:r>
            <a:r>
              <a:rPr kumimoji="0" lang="es-MX" altLang="es-MX" sz="2000" b="0" i="0" u="none" strike="noStrike" cap="none" normalizeH="0" baseline="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London ‘67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2000" b="0" i="0" u="none" strike="noStrike" cap="none" normalizeH="0" baseline="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Richard Hamilton (1922–2011)</a:t>
            </a:r>
          </a:p>
        </p:txBody>
      </p:sp>
    </p:spTree>
    <p:extLst>
      <p:ext uri="{BB962C8B-B14F-4D97-AF65-F5344CB8AC3E}">
        <p14:creationId xmlns:p14="http://schemas.microsoft.com/office/powerpoint/2010/main" val="3202624269"/>
      </p:ext>
    </p:extLst>
  </p:cSld>
  <p:clrMapOvr>
    <a:masterClrMapping/>
  </p:clrMapOvr>
  <p:transition spd="med">
    <p:zo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70BD65-D6E4-41D3-BD23-FEBF72931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1" y="136813"/>
            <a:ext cx="5734912" cy="4114800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997F462-7683-4961-93D6-C0FA72C1F1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9381" y="4661007"/>
            <a:ext cx="305346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rgbClr val="954407"/>
                </a:solidFill>
                <a:effectLst/>
                <a:latin typeface="apercu"/>
              </a:rPr>
              <a:t>Respective</a:t>
            </a:r>
            <a:b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rgbClr val="954407"/>
                </a:solidFill>
                <a:effectLst/>
                <a:latin typeface="apercu"/>
              </a:rPr>
            </a:b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rgbClr val="954407"/>
                </a:solidFill>
                <a:effectLst/>
                <a:latin typeface="apercu"/>
              </a:rPr>
              <a:t>Richard Hamilton (1922–2011)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rgbClr val="954407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B7EAF3-ADAD-4F82-A165-C22611514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775" y="3771899"/>
            <a:ext cx="2949287" cy="29492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F2FA3F-CACB-4146-81B6-A8EDDCAB29E9}"/>
              </a:ext>
            </a:extLst>
          </p:cNvPr>
          <p:cNvSpPr txBox="1"/>
          <p:nvPr/>
        </p:nvSpPr>
        <p:spPr>
          <a:xfrm>
            <a:off x="6611779" y="2624436"/>
            <a:ext cx="2463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Oculist Witnesses</a:t>
            </a:r>
          </a:p>
          <a:p>
            <a:pPr algn="ctr"/>
            <a:r>
              <a:rPr lang="en-US" sz="18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Marcel Duchamp</a:t>
            </a:r>
          </a:p>
          <a:p>
            <a:pPr algn="ctr"/>
            <a:r>
              <a:rPr lang="en-US" sz="18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&amp; Richard Hamilton</a:t>
            </a:r>
            <a:endParaRPr lang="es-MX" sz="1800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998204-1BF3-4236-B39A-7A7FDC42E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055" y="136813"/>
            <a:ext cx="1720658" cy="23747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E4F0C7-4B72-49C1-9A58-03F6D8E4EC48}"/>
              </a:ext>
            </a:extLst>
          </p:cNvPr>
          <p:cNvSpPr txBox="1"/>
          <p:nvPr/>
        </p:nvSpPr>
        <p:spPr>
          <a:xfrm>
            <a:off x="382137" y="5991367"/>
            <a:ext cx="5431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Portrait of Hugh </a:t>
            </a:r>
            <a:r>
              <a:rPr lang="en-US" sz="1800" b="0" i="0" dirty="0" err="1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Gaitskill</a:t>
            </a:r>
            <a:r>
              <a:rPr lang="en-US" sz="1800" b="0" i="0" dirty="0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 as a Famous Monster of Filmland</a:t>
            </a:r>
            <a:endParaRPr lang="es-MX" sz="1800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498732"/>
      </p:ext>
    </p:extLst>
  </p:cSld>
  <p:clrMapOvr>
    <a:masterClrMapping/>
  </p:clrMapOvr>
  <p:transition spd="med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>
            <a:extLst>
              <a:ext uri="{FF2B5EF4-FFF2-40B4-BE49-F238E27FC236}">
                <a16:creationId xmlns:a16="http://schemas.microsoft.com/office/drawing/2014/main" id="{9D1A2450-B99B-4752-AFEF-F9E89C4EF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294" y="352777"/>
            <a:ext cx="5773627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es-MX" altLang="es-MX" sz="3200" b="1" dirty="0">
                <a:ln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Representa un esfuerzo de romper con los naturalistas, buscando una visión sintética 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endParaRPr lang="es-MX" altLang="es-MX" sz="3200" b="1" dirty="0">
              <a:ln>
                <a:solidFill>
                  <a:sysClr val="windowText" lastClr="000000"/>
                </a:solidFill>
              </a:ln>
              <a:solidFill>
                <a:srgbClr val="CC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s-MX" altLang="es-MX" sz="3200" b="1" dirty="0">
                <a:ln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dibujo se presenta con la línea gruesa de color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s-MX" altLang="es-MX" sz="3200" b="1" dirty="0">
                <a:ln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51409-AAEE-4160-8C0E-79C01B0A49B1}"/>
              </a:ext>
            </a:extLst>
          </p:cNvPr>
          <p:cNvSpPr txBox="1"/>
          <p:nvPr/>
        </p:nvSpPr>
        <p:spPr>
          <a:xfrm>
            <a:off x="1703294" y="5032188"/>
            <a:ext cx="6042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Mujer con Abrigo Púrpura</a:t>
            </a:r>
          </a:p>
          <a:p>
            <a:pPr algn="ctr"/>
            <a:r>
              <a:rPr lang="es-MX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Henri Matisse</a:t>
            </a:r>
          </a:p>
          <a:p>
            <a:pPr algn="ctr"/>
            <a:r>
              <a:rPr lang="es-MX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1937</a:t>
            </a:r>
          </a:p>
          <a:p>
            <a:pPr algn="ctr"/>
            <a:r>
              <a:rPr lang="es-MX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Fauvismo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9C374-DC34-4C18-8E1D-37B41081C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53" y="0"/>
            <a:ext cx="5457294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Text Box 3">
            <a:extLst>
              <a:ext uri="{FF2B5EF4-FFF2-40B4-BE49-F238E27FC236}">
                <a16:creationId xmlns:a16="http://schemas.microsoft.com/office/drawing/2014/main" id="{EFFE1C24-ACEE-43F9-9698-B57B61265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0" y="241012"/>
            <a:ext cx="40935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ANDY WARHOL</a:t>
            </a:r>
            <a:endParaRPr lang="es-ES" altLang="es-MX" sz="3200" b="1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9877" name="Picture 5">
            <a:extLst>
              <a:ext uri="{FF2B5EF4-FFF2-40B4-BE49-F238E27FC236}">
                <a16:creationId xmlns:a16="http://schemas.microsoft.com/office/drawing/2014/main" id="{9ED1D9E0-11BB-4EEA-B3BA-67A038B95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3" y="1439717"/>
            <a:ext cx="3254375" cy="5168900"/>
          </a:xfrm>
          <a:prstGeom prst="rect">
            <a:avLst/>
          </a:prstGeom>
          <a:noFill/>
          <a:ln w="762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6">
            <a:extLst>
              <a:ext uri="{FF2B5EF4-FFF2-40B4-BE49-F238E27FC236}">
                <a16:creationId xmlns:a16="http://schemas.microsoft.com/office/drawing/2014/main" id="{E1D6C26D-726B-47E5-A808-BD2C4A3CB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33" y="1439717"/>
            <a:ext cx="3773324" cy="5168900"/>
          </a:xfrm>
          <a:prstGeom prst="rect">
            <a:avLst/>
          </a:prstGeom>
          <a:noFill/>
          <a:ln w="762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2C6446-B826-47AF-809F-605E199A2563}"/>
              </a:ext>
            </a:extLst>
          </p:cNvPr>
          <p:cNvSpPr txBox="1"/>
          <p:nvPr/>
        </p:nvSpPr>
        <p:spPr>
          <a:xfrm>
            <a:off x="807192" y="825787"/>
            <a:ext cx="247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Sopa</a:t>
            </a:r>
            <a:r>
              <a:rPr lang="en-US" sz="20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Campbell’s #2</a:t>
            </a:r>
            <a:endParaRPr lang="es-MX" sz="2000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E4F475-5225-4043-80E5-5F8F674094E7}"/>
              </a:ext>
            </a:extLst>
          </p:cNvPr>
          <p:cNvSpPr txBox="1"/>
          <p:nvPr/>
        </p:nvSpPr>
        <p:spPr>
          <a:xfrm>
            <a:off x="6301745" y="835948"/>
            <a:ext cx="1222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Botellas</a:t>
            </a:r>
            <a:endParaRPr lang="es-MX" sz="2000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9AFFD2-B52B-491B-B3AD-FD0F863C6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6" y="1117021"/>
            <a:ext cx="3190226" cy="42031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DA5372-1C66-4712-A6FD-485604F45538}"/>
              </a:ext>
            </a:extLst>
          </p:cNvPr>
          <p:cNvSpPr txBox="1"/>
          <p:nvPr/>
        </p:nvSpPr>
        <p:spPr>
          <a:xfrm>
            <a:off x="368877" y="5912427"/>
            <a:ext cx="2987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0" i="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Banana (F &amp; S II.10)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04E27-FDBC-4E24-8CA1-EEC08EAF59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t="2766" r="3181" b="3346"/>
          <a:stretch/>
        </p:blipFill>
        <p:spPr>
          <a:xfrm>
            <a:off x="4572000" y="1117020"/>
            <a:ext cx="4234295" cy="42031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C1D2A4-3021-4834-877A-45E205B5B65D}"/>
              </a:ext>
            </a:extLst>
          </p:cNvPr>
          <p:cNvSpPr txBox="1"/>
          <p:nvPr/>
        </p:nvSpPr>
        <p:spPr>
          <a:xfrm>
            <a:off x="5346988" y="5912426"/>
            <a:ext cx="2684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0" i="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Blue Shot Marilyn</a:t>
            </a:r>
          </a:p>
        </p:txBody>
      </p:sp>
    </p:spTree>
    <p:extLst>
      <p:ext uri="{BB962C8B-B14F-4D97-AF65-F5344CB8AC3E}">
        <p14:creationId xmlns:p14="http://schemas.microsoft.com/office/powerpoint/2010/main" val="564179095"/>
      </p:ext>
    </p:extLst>
  </p:cSld>
  <p:clrMapOvr>
    <a:masterClrMapping/>
  </p:clrMapOvr>
  <p:transition spd="med">
    <p:zo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>
            <a:extLst>
              <a:ext uri="{FF2B5EF4-FFF2-40B4-BE49-F238E27FC236}">
                <a16:creationId xmlns:a16="http://schemas.microsoft.com/office/drawing/2014/main" id="{39C1435F-BAE3-4A08-940D-BFBDF61AD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214024"/>
            <a:ext cx="42084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JASPER  JOHNS</a:t>
            </a:r>
            <a:endParaRPr lang="es-ES" altLang="es-MX" sz="3200" b="1" dirty="0">
              <a:ln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4211" name="Picture 3">
            <a:extLst>
              <a:ext uri="{FF2B5EF4-FFF2-40B4-BE49-F238E27FC236}">
                <a16:creationId xmlns:a16="http://schemas.microsoft.com/office/drawing/2014/main" id="{9B014728-9B2F-48D3-96A1-1460DB8A6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2" y="1408524"/>
            <a:ext cx="6689436" cy="4467680"/>
          </a:xfrm>
          <a:prstGeom prst="rect">
            <a:avLst/>
          </a:prstGeom>
          <a:noFill/>
          <a:ln w="762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B229C62A-D6B5-4E1E-80BB-D2A0E2016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214024"/>
            <a:ext cx="42084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JASPER  JOHNS</a:t>
            </a:r>
            <a:endParaRPr lang="es-ES" altLang="es-MX" sz="3200" b="1" dirty="0">
              <a:ln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B14FA-5DC0-40D4-99A7-824CAA15B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42" y="898269"/>
            <a:ext cx="5660795" cy="57457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04CB62-E5F6-4420-9A76-FF2A4459B8E9}"/>
              </a:ext>
            </a:extLst>
          </p:cNvPr>
          <p:cNvSpPr txBox="1"/>
          <p:nvPr/>
        </p:nvSpPr>
        <p:spPr>
          <a:xfrm>
            <a:off x="375313" y="3429000"/>
            <a:ext cx="1897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Mapa</a:t>
            </a:r>
            <a:endParaRPr lang="en-US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r"/>
            <a:r>
              <a:rPr lang="en-US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1961</a:t>
            </a:r>
            <a:endParaRPr lang="es-MX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140156"/>
      </p:ext>
    </p:extLst>
  </p:cSld>
  <p:clrMapOvr>
    <a:masterClrMapping/>
  </p:clrMapOvr>
  <p:transition spd="med">
    <p:zo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BFF67C-ABB2-4336-B138-A5AF709D03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t="2890" r="1817" b="2589"/>
          <a:stretch/>
        </p:blipFill>
        <p:spPr>
          <a:xfrm>
            <a:off x="3227695" y="1385247"/>
            <a:ext cx="5718626" cy="36712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A45187-7334-4B93-8F73-86ED309938DA}"/>
              </a:ext>
            </a:extLst>
          </p:cNvPr>
          <p:cNvSpPr txBox="1"/>
          <p:nvPr/>
        </p:nvSpPr>
        <p:spPr>
          <a:xfrm>
            <a:off x="4049763" y="859808"/>
            <a:ext cx="4606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Pensamientos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Corriendo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1983</a:t>
            </a:r>
            <a:endParaRPr lang="es-MX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4AC725-00CC-4CA8-9306-3A255C416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808" y="-414877"/>
            <a:ext cx="5998192" cy="8264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A5D90D-BD42-4C65-937E-B2EBF091E1A8}"/>
              </a:ext>
            </a:extLst>
          </p:cNvPr>
          <p:cNvSpPr txBox="1"/>
          <p:nvPr/>
        </p:nvSpPr>
        <p:spPr>
          <a:xfrm>
            <a:off x="477672" y="2886501"/>
            <a:ext cx="1992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Numbers</a:t>
            </a:r>
          </a:p>
          <a:p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Jasper Johns</a:t>
            </a:r>
            <a:endParaRPr lang="es-MX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47360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>
            <a:extLst>
              <a:ext uri="{FF2B5EF4-FFF2-40B4-BE49-F238E27FC236}">
                <a16:creationId xmlns:a16="http://schemas.microsoft.com/office/drawing/2014/main" id="{8987762B-81EE-4DB1-80A0-62D8D5088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16" y="2029560"/>
            <a:ext cx="7797800" cy="3138487"/>
          </a:xfrm>
          <a:prstGeom prst="rect">
            <a:avLst/>
          </a:prstGeom>
          <a:noFill/>
          <a:ln w="762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Text Box 3">
            <a:extLst>
              <a:ext uri="{FF2B5EF4-FFF2-40B4-BE49-F238E27FC236}">
                <a16:creationId xmlns:a16="http://schemas.microsoft.com/office/drawing/2014/main" id="{8974D69A-E18E-4746-A644-5A52BECA1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766763"/>
            <a:ext cx="3936928" cy="58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ROY LICHTENSTEIN</a:t>
            </a:r>
            <a:endParaRPr lang="es-ES" altLang="es-MX" sz="3200" b="1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3846FE03-EF57-46AA-B520-1F2A44E90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766763"/>
            <a:ext cx="3936928" cy="58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altLang="es-MX" sz="3200" b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ROY LICHTENSTEIN</a:t>
            </a:r>
            <a:endParaRPr lang="es-ES" altLang="es-MX" sz="3200" b="1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BCCDC5-4B19-47E0-B814-C94B5C1BCE83}"/>
              </a:ext>
            </a:extLst>
          </p:cNvPr>
          <p:cNvSpPr txBox="1"/>
          <p:nvPr/>
        </p:nvSpPr>
        <p:spPr>
          <a:xfrm>
            <a:off x="2231410" y="2238233"/>
            <a:ext cx="4360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Oh, Jeff.. I love you too.. But…</a:t>
            </a:r>
          </a:p>
          <a:p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1964</a:t>
            </a:r>
            <a:endParaRPr lang="es-MX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1065DC-1820-4B21-86EA-B3C9098D3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" t="1664" r="806" b="1772"/>
          <a:stretch/>
        </p:blipFill>
        <p:spPr>
          <a:xfrm>
            <a:off x="962166" y="365078"/>
            <a:ext cx="7219667" cy="61278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368840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6" name="AutoShape 6">
            <a:extLst>
              <a:ext uri="{FF2B5EF4-FFF2-40B4-BE49-F238E27FC236}">
                <a16:creationId xmlns:a16="http://schemas.microsoft.com/office/drawing/2014/main" id="{B8E59736-08F6-47FF-9C09-33F1BB988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1238250"/>
            <a:ext cx="6591300" cy="3714750"/>
          </a:xfrm>
          <a:prstGeom prst="cloudCallout">
            <a:avLst>
              <a:gd name="adj1" fmla="val -59537"/>
              <a:gd name="adj2" fmla="val 67139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MX" altLang="es-MX"/>
          </a:p>
        </p:txBody>
      </p:sp>
      <p:sp>
        <p:nvSpPr>
          <p:cNvPr id="128007" name="Text Box 7">
            <a:extLst>
              <a:ext uri="{FF2B5EF4-FFF2-40B4-BE49-F238E27FC236}">
                <a16:creationId xmlns:a16="http://schemas.microsoft.com/office/drawing/2014/main" id="{298835CB-8CD0-471D-A33E-D7DED69A9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075" y="2490788"/>
            <a:ext cx="4141788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6600" b="1">
                <a:solidFill>
                  <a:schemeClr val="bg1"/>
                </a:solidFill>
              </a:rPr>
              <a:t>CUBISMO</a:t>
            </a:r>
          </a:p>
        </p:txBody>
      </p:sp>
    </p:spTree>
  </p:cSld>
  <p:clrMapOvr>
    <a:masterClrMapping/>
  </p:clrMapOvr>
  <p:transition spd="med">
    <p:zo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AutoShape 5">
            <a:extLst>
              <a:ext uri="{FF2B5EF4-FFF2-40B4-BE49-F238E27FC236}">
                <a16:creationId xmlns:a16="http://schemas.microsoft.com/office/drawing/2014/main" id="{F9C58020-47E3-4E1A-804B-6FFD127C9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323" y="1678132"/>
            <a:ext cx="7117772" cy="3589193"/>
          </a:xfrm>
          <a:prstGeom prst="cloudCallout">
            <a:avLst>
              <a:gd name="adj1" fmla="val 31532"/>
              <a:gd name="adj2" fmla="val -16981"/>
            </a:avLst>
          </a:prstGeom>
          <a:solidFill>
            <a:srgbClr val="AA842E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txBody>
          <a:bodyPr wrap="none" anchor="ctr"/>
          <a:lstStyle/>
          <a:p>
            <a:pPr algn="ctr"/>
            <a:endParaRPr lang="es-ES" altLang="es-MX">
              <a:latin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411E74-AF33-4926-9E21-1379FF23AE69}"/>
              </a:ext>
            </a:extLst>
          </p:cNvPr>
          <p:cNvSpPr txBox="1"/>
          <p:nvPr/>
        </p:nvSpPr>
        <p:spPr>
          <a:xfrm>
            <a:off x="1413164" y="3080904"/>
            <a:ext cx="6842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iner Hand ITC" panose="03070502030502020203" pitchFamily="66" charset="0"/>
              </a:rPr>
              <a:t>Muralismo Mexicano</a:t>
            </a:r>
          </a:p>
        </p:txBody>
      </p:sp>
    </p:spTree>
  </p:cSld>
  <p:clrMapOvr>
    <a:masterClrMapping/>
  </p:clrMapOvr>
  <p:transition spd="med">
    <p:zoom/>
    <p:sndAc>
      <p:stSnd>
        <p:snd r:embed="rId2" name="drumroll.wav"/>
      </p:stSnd>
    </p:sndAc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F8A1A-5E15-473C-BE34-2FE45DC4A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s-MX" sz="54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iner Hand ITC" panose="03070502030502020203" pitchFamily="66" charset="0"/>
              </a:rPr>
              <a:t>Muralismo Mexicano</a:t>
            </a:r>
            <a:endParaRPr lang="es-MX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568BA-A309-4C00-9442-4DEC6C5D2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486" y="5674990"/>
            <a:ext cx="7772400" cy="973281"/>
          </a:xfrm>
        </p:spPr>
        <p:txBody>
          <a:bodyPr/>
          <a:lstStyle/>
          <a:p>
            <a:pPr marL="0" indent="0" algn="ctr">
              <a:buNone/>
            </a:pPr>
            <a:r>
              <a:rPr lang="es-MX" altLang="es-MX" sz="2400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Nace como un movimiento contrapuesto a las teorías europeas que llegaron con el Porfiriato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135F89-5286-478E-B08E-DC3D30D51925}"/>
              </a:ext>
            </a:extLst>
          </p:cNvPr>
          <p:cNvSpPr txBox="1"/>
          <p:nvPr/>
        </p:nvSpPr>
        <p:spPr>
          <a:xfrm>
            <a:off x="737755" y="1756064"/>
            <a:ext cx="7580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0" i="0" dirty="0">
                <a:solidFill>
                  <a:srgbClr val="954407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 Surgido tras la Revolución Mexicana, que utilizó los muros como lienzos para expresar la historia, cultura y luchas del pueblo mexicano</a:t>
            </a:r>
            <a:endParaRPr lang="es-MX" sz="2000" dirty="0">
              <a:solidFill>
                <a:srgbClr val="95440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342200-4D1D-4DE2-B7FA-F7B2559E1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6881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D89A4C82-4BCA-4CAC-B4A9-CB56C3ECE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26" y="866496"/>
            <a:ext cx="4937603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MX" sz="3200" b="1" dirty="0">
                <a:ln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Se encuentran ligados al primitivismo con el uso de colores puros </a:t>
            </a:r>
          </a:p>
          <a:p>
            <a:pPr>
              <a:spcBef>
                <a:spcPct val="50000"/>
              </a:spcBef>
            </a:pPr>
            <a:endParaRPr lang="es-MX" altLang="es-MX" sz="3200" b="1" dirty="0">
              <a:ln>
                <a:solidFill>
                  <a:sysClr val="windowText" lastClr="000000"/>
                </a:solidFill>
              </a:ln>
              <a:solidFill>
                <a:srgbClr val="CC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spcBef>
                <a:spcPct val="50000"/>
              </a:spcBef>
            </a:pPr>
            <a:r>
              <a:rPr lang="es-MX" altLang="es-MX" sz="3200" b="1" dirty="0">
                <a:ln>
                  <a:solidFill>
                    <a:sysClr val="windowText" lastClr="000000"/>
                  </a:solidFill>
                </a:ln>
                <a:solidFill>
                  <a:srgbClr val="CC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Relación afectiva de los seres con los objetos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59A521-2B38-4189-A588-C75431904C96}"/>
              </a:ext>
            </a:extLst>
          </p:cNvPr>
          <p:cNvSpPr txBox="1"/>
          <p:nvPr/>
        </p:nvSpPr>
        <p:spPr>
          <a:xfrm>
            <a:off x="5612945" y="3556000"/>
            <a:ext cx="32691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Mujer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frente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al Espejo</a:t>
            </a:r>
          </a:p>
          <a:p>
            <a:pPr algn="r"/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Pablo Picasso</a:t>
            </a:r>
          </a:p>
          <a:p>
            <a:pPr algn="r"/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1932</a:t>
            </a:r>
          </a:p>
          <a:p>
            <a:pPr algn="r"/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Fauvismo</a:t>
            </a:r>
            <a:endParaRPr lang="es-MX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EFF5BD-E414-47DB-9995-712074864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27343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6AE6A4-1573-41CB-B5D4-0F5E6E92FA43}"/>
              </a:ext>
            </a:extLst>
          </p:cNvPr>
          <p:cNvSpPr txBox="1"/>
          <p:nvPr/>
        </p:nvSpPr>
        <p:spPr>
          <a:xfrm>
            <a:off x="193104" y="119270"/>
            <a:ext cx="84227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altLang="es-MX" sz="2400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es-MX" altLang="es-MX" sz="240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revolución mexicana renovó los temas populares que se impulsó y sus seguidores se </a:t>
            </a:r>
            <a:r>
              <a:rPr lang="es-MX" altLang="es-MX" sz="2400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conviertieron</a:t>
            </a:r>
            <a:r>
              <a:rPr lang="es-MX" altLang="es-MX" sz="240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en propagandistas de las causas sociales</a:t>
            </a:r>
          </a:p>
          <a:p>
            <a:pPr algn="ctr">
              <a:buFontTx/>
              <a:buChar char="•"/>
            </a:pPr>
            <a:endParaRPr lang="es-MX" altLang="es-MX" sz="2400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>
              <a:buFontTx/>
              <a:buChar char="•"/>
            </a:pPr>
            <a:endParaRPr lang="es-MX" altLang="es-MX" sz="2400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es-MX" altLang="es-MX" sz="240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Sus principales exponentes: </a:t>
            </a:r>
          </a:p>
          <a:p>
            <a:pPr algn="ctr">
              <a:buFontTx/>
              <a:buChar char="•"/>
            </a:pPr>
            <a:r>
              <a:rPr lang="es-MX" altLang="es-MX" sz="240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Diego Rivera</a:t>
            </a:r>
          </a:p>
          <a:p>
            <a:pPr algn="ctr">
              <a:buFontTx/>
              <a:buChar char="•"/>
            </a:pPr>
            <a:r>
              <a:rPr lang="es-MX" altLang="es-MX" sz="240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José Clemente Orozco</a:t>
            </a:r>
          </a:p>
          <a:p>
            <a:pPr algn="ctr">
              <a:buFontTx/>
              <a:buChar char="•"/>
            </a:pPr>
            <a:r>
              <a:rPr lang="es-MX" altLang="es-MX" sz="240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David Alfaro Siqueiros</a:t>
            </a:r>
          </a:p>
          <a:p>
            <a:pPr algn="ctr">
              <a:buFontTx/>
              <a:buChar char="•"/>
            </a:pPr>
            <a:r>
              <a:rPr lang="es-MX" altLang="es-MX" sz="240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Rufino Tamayo y </a:t>
            </a:r>
          </a:p>
          <a:p>
            <a:pPr algn="ctr">
              <a:buFontTx/>
              <a:buChar char="•"/>
            </a:pPr>
            <a:r>
              <a:rPr lang="es-MX" altLang="es-MX" sz="240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Juan </a:t>
            </a:r>
            <a:r>
              <a:rPr lang="es-MX" altLang="es-MX" sz="2400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O´Gorman</a:t>
            </a:r>
            <a:endParaRPr lang="es-MX" altLang="es-MX" sz="2400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es-MX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D2FA9A-CD4C-43D9-86E8-4D8E1D90F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0"/>
            <a:ext cx="9144000" cy="57184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42CB31-30AA-4FAC-BE97-81D816709DB0}"/>
              </a:ext>
            </a:extLst>
          </p:cNvPr>
          <p:cNvSpPr txBox="1"/>
          <p:nvPr/>
        </p:nvSpPr>
        <p:spPr>
          <a:xfrm>
            <a:off x="941407" y="5986196"/>
            <a:ext cx="7411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0" i="1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Diego Rivera, Sueño de una tarde dominical en la Alameda Central Museo Mural Diego Rivera</a:t>
            </a:r>
            <a:endParaRPr lang="es-MX" sz="2000" i="1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755EAF-4EE2-4A71-961B-E20A85A3634A}"/>
              </a:ext>
            </a:extLst>
          </p:cNvPr>
          <p:cNvSpPr txBox="1"/>
          <p:nvPr/>
        </p:nvSpPr>
        <p:spPr>
          <a:xfrm>
            <a:off x="1039349" y="1607299"/>
            <a:ext cx="7179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0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uli"/>
              </a:rPr>
              <a:t>La pintura mural realza la importancia como modo de comunicación privilegiado en la sociedad mexicana moderna</a:t>
            </a:r>
            <a:endParaRPr lang="es-MX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3971" name="Text Box 3">
            <a:extLst>
              <a:ext uri="{FF2B5EF4-FFF2-40B4-BE49-F238E27FC236}">
                <a16:creationId xmlns:a16="http://schemas.microsoft.com/office/drawing/2014/main" id="{A38E87B8-4904-4466-94C1-9ED02D382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482" y="104775"/>
            <a:ext cx="82311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3200" b="1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JOSÉ   CLEMENTE OROZCO</a:t>
            </a:r>
            <a:endParaRPr lang="es-ES" altLang="es-MX" sz="3200" b="1" dirty="0">
              <a:ln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83973" name="Picture 5">
            <a:extLst>
              <a:ext uri="{FF2B5EF4-FFF2-40B4-BE49-F238E27FC236}">
                <a16:creationId xmlns:a16="http://schemas.microsoft.com/office/drawing/2014/main" id="{1B6635CC-085B-4523-990D-0EF4F8114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24" y="811460"/>
            <a:ext cx="7018338" cy="5006975"/>
          </a:xfrm>
          <a:prstGeom prst="rect">
            <a:avLst/>
          </a:prstGeom>
          <a:noFill/>
          <a:ln w="7620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4" name="Text Box 6">
            <a:extLst>
              <a:ext uri="{FF2B5EF4-FFF2-40B4-BE49-F238E27FC236}">
                <a16:creationId xmlns:a16="http://schemas.microsoft.com/office/drawing/2014/main" id="{611E8271-BD6B-4343-B801-9094064F5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0168" y="6045339"/>
            <a:ext cx="57023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s-MX" altLang="es-MX" sz="2000" b="1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American </a:t>
            </a:r>
            <a:r>
              <a:rPr lang="es-MX" altLang="es-MX" sz="2000" b="1" dirty="0" err="1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civilization</a:t>
            </a:r>
            <a:endParaRPr lang="es-MX" altLang="es-MX" sz="2000" b="1" dirty="0">
              <a:ln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r"/>
            <a:r>
              <a:rPr lang="es-MX" altLang="es-MX" sz="2000" b="1" dirty="0" err="1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The</a:t>
            </a:r>
            <a:r>
              <a:rPr lang="es-MX" altLang="es-MX" sz="2000" b="1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s-MX" altLang="es-MX" sz="2000" b="1" dirty="0" err="1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Gods</a:t>
            </a:r>
            <a:r>
              <a:rPr lang="es-MX" altLang="es-MX" sz="2000" b="1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s-MX" altLang="es-MX" sz="2000" b="1" dirty="0" err="1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of</a:t>
            </a:r>
            <a:r>
              <a:rPr lang="es-MX" altLang="es-MX" sz="2000" b="1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s-MX" altLang="es-MX" sz="2000" b="1" dirty="0" err="1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the</a:t>
            </a:r>
            <a:r>
              <a:rPr lang="es-MX" altLang="es-MX" sz="2000" b="1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Modern </a:t>
            </a:r>
            <a:r>
              <a:rPr lang="es-MX" altLang="es-MX" sz="2000" b="1" dirty="0" err="1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World</a:t>
            </a:r>
            <a:endParaRPr lang="es-ES" altLang="es-MX" sz="2000" b="1" dirty="0">
              <a:ln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3971" grpId="0"/>
      <p:bldP spid="8397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Text Box 3">
            <a:extLst>
              <a:ext uri="{FF2B5EF4-FFF2-40B4-BE49-F238E27FC236}">
                <a16:creationId xmlns:a16="http://schemas.microsoft.com/office/drawing/2014/main" id="{9FE99758-C5AE-4BE5-9243-DEE6AF139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788" y="6165279"/>
            <a:ext cx="57022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MX" altLang="es-MX" sz="2000" b="1" dirty="0" err="1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Prometheus</a:t>
            </a:r>
            <a:r>
              <a:rPr lang="es-MX" altLang="es-MX" sz="2000" b="1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	José Clemente Orozco	 1930</a:t>
            </a:r>
            <a:endParaRPr lang="es-ES" altLang="es-MX" sz="2000" b="1" dirty="0">
              <a:ln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7220" name="Text Box 4">
            <a:extLst>
              <a:ext uri="{FF2B5EF4-FFF2-40B4-BE49-F238E27FC236}">
                <a16:creationId xmlns:a16="http://schemas.microsoft.com/office/drawing/2014/main" id="{0DD898B1-ACD5-4654-AB6D-C02737FB0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0" y="6165279"/>
            <a:ext cx="20899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2000" b="1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Pomona </a:t>
            </a:r>
            <a:r>
              <a:rPr lang="es-MX" altLang="es-MX" sz="2000" b="1" dirty="0" err="1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College</a:t>
            </a:r>
            <a:endParaRPr lang="es-MX" altLang="es-MX" sz="2000" dirty="0">
              <a:ln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F47DB-8410-420F-AE4E-9055533C5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35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/>
      <p:bldP spid="13722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AA73F-C127-48AF-A43D-7E3041D7D11D}"/>
              </a:ext>
            </a:extLst>
          </p:cNvPr>
          <p:cNvSpPr txBox="1"/>
          <p:nvPr/>
        </p:nvSpPr>
        <p:spPr>
          <a:xfrm>
            <a:off x="272616" y="3140765"/>
            <a:ext cx="4146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 Zanja</a:t>
            </a:r>
          </a:p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Colegio de San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ildefonso</a:t>
            </a:r>
            <a:endParaRPr lang="es-MX" dirty="0">
              <a:ln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3122" name="Picture 2">
            <a:extLst>
              <a:ext uri="{FF2B5EF4-FFF2-40B4-BE49-F238E27FC236}">
                <a16:creationId xmlns:a16="http://schemas.microsoft.com/office/drawing/2014/main" id="{84095D5D-BFBD-464E-A7D8-0B59D737B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7" name="Text Box 7">
            <a:extLst>
              <a:ext uri="{FF2B5EF4-FFF2-40B4-BE49-F238E27FC236}">
                <a16:creationId xmlns:a16="http://schemas.microsoft.com/office/drawing/2014/main" id="{AB8DD862-E560-4E09-96B0-BFB109275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451" y="3246033"/>
            <a:ext cx="38796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José </a:t>
            </a:r>
          </a:p>
          <a:p>
            <a:r>
              <a:rPr lang="es-MX" altLang="es-MX" sz="4000" b="1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Clemente Orozco</a:t>
            </a:r>
          </a:p>
        </p:txBody>
      </p:sp>
      <p:pic>
        <p:nvPicPr>
          <p:cNvPr id="133128" name="Picture 8">
            <a:extLst>
              <a:ext uri="{FF2B5EF4-FFF2-40B4-BE49-F238E27FC236}">
                <a16:creationId xmlns:a16="http://schemas.microsoft.com/office/drawing/2014/main" id="{06BBD217-02A8-4BC6-8193-A957A8C7A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2" y="0"/>
            <a:ext cx="7558088" cy="69532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3127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B00E4814-A2BD-4463-BCDB-D57AF9B3B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66723" cy="686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6B001C-4F5A-4EFF-975A-73BD757A5FC3}"/>
              </a:ext>
            </a:extLst>
          </p:cNvPr>
          <p:cNvSpPr txBox="1"/>
          <p:nvPr/>
        </p:nvSpPr>
        <p:spPr>
          <a:xfrm>
            <a:off x="6696135" y="2274838"/>
            <a:ext cx="22661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0" i="0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hombre creador y rebelde y </a:t>
            </a:r>
          </a:p>
          <a:p>
            <a:r>
              <a:rPr lang="es-MX" b="0" i="0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pueblo y sus falsos líderes</a:t>
            </a:r>
          </a:p>
          <a:p>
            <a:r>
              <a:rPr lang="es-MX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Domo</a:t>
            </a:r>
          </a:p>
        </p:txBody>
      </p:sp>
    </p:spTree>
    <p:extLst>
      <p:ext uri="{BB962C8B-B14F-4D97-AF65-F5344CB8AC3E}">
        <p14:creationId xmlns:p14="http://schemas.microsoft.com/office/powerpoint/2010/main" val="250367241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5BC6D-51D3-4EA0-812C-C6C7A7F54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A478E3-F89A-4EDD-9265-B12D8548939E}"/>
              </a:ext>
            </a:extLst>
          </p:cNvPr>
          <p:cNvSpPr txBox="1"/>
          <p:nvPr/>
        </p:nvSpPr>
        <p:spPr>
          <a:xfrm>
            <a:off x="5963479" y="2513377"/>
            <a:ext cx="22661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0" i="0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hombre creador y rebelde y </a:t>
            </a:r>
          </a:p>
          <a:p>
            <a:r>
              <a:rPr lang="es-MX" b="0" i="0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 pueblo y sus falsos líderes</a:t>
            </a:r>
          </a:p>
        </p:txBody>
      </p:sp>
    </p:spTree>
    <p:extLst>
      <p:ext uri="{BB962C8B-B14F-4D97-AF65-F5344CB8AC3E}">
        <p14:creationId xmlns:p14="http://schemas.microsoft.com/office/powerpoint/2010/main" val="31582663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C75B9C97-87D4-4E89-8C60-E286658C5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381500" cy="6858000"/>
          </a:xfrm>
          <a:prstGeom prst="rect">
            <a:avLst/>
          </a:pr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MX" altLang="es-MX" sz="3600" b="1" dirty="0">
                <a:ln>
                  <a:solidFill>
                    <a:schemeClr val="bg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Orozco </a:t>
            </a:r>
          </a:p>
          <a:p>
            <a:pPr algn="ctr"/>
            <a:r>
              <a:rPr lang="es-MX" altLang="es-MX" sz="3600" b="1" dirty="0">
                <a:ln>
                  <a:solidFill>
                    <a:schemeClr val="bg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Hidalgo </a:t>
            </a:r>
          </a:p>
          <a:p>
            <a:pPr algn="ctr"/>
            <a:r>
              <a:rPr lang="es-MX" altLang="es-MX" sz="3600" b="1" dirty="0">
                <a:ln>
                  <a:solidFill>
                    <a:schemeClr val="bg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Guadalajara</a:t>
            </a:r>
          </a:p>
          <a:p>
            <a:pPr algn="ctr"/>
            <a:r>
              <a:rPr lang="es-MX" altLang="es-MX" sz="3600" b="1" dirty="0">
                <a:ln>
                  <a:solidFill>
                    <a:schemeClr val="bg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Palacio de </a:t>
            </a:r>
          </a:p>
          <a:p>
            <a:pPr algn="ctr"/>
            <a:r>
              <a:rPr lang="es-MX" altLang="es-MX" sz="3600" b="1" dirty="0">
                <a:ln>
                  <a:solidFill>
                    <a:schemeClr val="bg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Gobierno</a:t>
            </a: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E4D5726C-4705-4F54-B862-96C341659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0"/>
            <a:ext cx="4740275" cy="69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78783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9BDBEB59-BD35-462F-AA67-8F4A6D31C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721100" cy="5394325"/>
          </a:xfrm>
          <a:prstGeom prst="rect">
            <a:avLst/>
          </a:prstGeom>
          <a:noFill/>
          <a:ln w="5715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3" name="Text Box 3">
            <a:extLst>
              <a:ext uri="{FF2B5EF4-FFF2-40B4-BE49-F238E27FC236}">
                <a16:creationId xmlns:a16="http://schemas.microsoft.com/office/drawing/2014/main" id="{2EFA7C89-4078-4AAA-A42A-E6FCF3A7D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362" y="118252"/>
            <a:ext cx="47935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altLang="es-MX" sz="3600" b="1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DIEGO RIVERA</a:t>
            </a:r>
            <a:endParaRPr lang="es-ES" altLang="es-MX" sz="3600" b="1" dirty="0">
              <a:ln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1924" name="Text Box 4">
            <a:extLst>
              <a:ext uri="{FF2B5EF4-FFF2-40B4-BE49-F238E27FC236}">
                <a16:creationId xmlns:a16="http://schemas.microsoft.com/office/drawing/2014/main" id="{FED0664F-507B-47EF-BB87-A743CEF79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8760" y="5526088"/>
            <a:ext cx="46287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altLang="es-MX" sz="2000" b="1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Mujer con ramo de Camelias</a:t>
            </a:r>
            <a:endParaRPr lang="es-ES" altLang="es-MX" sz="2000" b="1" dirty="0">
              <a:ln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81925" name="Picture 5">
            <a:extLst>
              <a:ext uri="{FF2B5EF4-FFF2-40B4-BE49-F238E27FC236}">
                <a16:creationId xmlns:a16="http://schemas.microsoft.com/office/drawing/2014/main" id="{231C59B3-EBE6-4134-822D-BAFBFB640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2068513"/>
            <a:ext cx="3803650" cy="4789487"/>
          </a:xfrm>
          <a:prstGeom prst="rect">
            <a:avLst/>
          </a:prstGeom>
          <a:noFill/>
          <a:ln w="57150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6" name="Text Box 6">
            <a:extLst>
              <a:ext uri="{FF2B5EF4-FFF2-40B4-BE49-F238E27FC236}">
                <a16:creationId xmlns:a16="http://schemas.microsoft.com/office/drawing/2014/main" id="{1F6C7C85-2432-4450-82D0-6AFA9A2B3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9611" y="1332189"/>
            <a:ext cx="34707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altLang="es-MX" b="1" dirty="0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Día de Flores</a:t>
            </a:r>
            <a:endParaRPr lang="es-ES" altLang="es-MX" b="1" dirty="0">
              <a:ln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/>
      <p:bldP spid="81924" grpId="0"/>
      <p:bldP spid="8192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 Box 3">
            <a:extLst>
              <a:ext uri="{FF2B5EF4-FFF2-40B4-BE49-F238E27FC236}">
                <a16:creationId xmlns:a16="http://schemas.microsoft.com/office/drawing/2014/main" id="{964A289A-5C9F-4A4E-9D79-D9C813720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214" y="5834911"/>
            <a:ext cx="28178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MX" sz="2800" b="1">
                <a:ln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 Molendera</a:t>
            </a:r>
            <a:endParaRPr lang="es-ES" altLang="es-MX" sz="2800" b="1">
              <a:ln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95083E-352A-472B-9EAB-E38940819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08" y="0"/>
            <a:ext cx="694082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463CD7-AAA2-4A79-A7E3-D4755F77039C}"/>
              </a:ext>
            </a:extLst>
          </p:cNvPr>
          <p:cNvSpPr txBox="1"/>
          <p:nvPr/>
        </p:nvSpPr>
        <p:spPr>
          <a:xfrm>
            <a:off x="7211290" y="2640160"/>
            <a:ext cx="16677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</a:t>
            </a:r>
            <a:r>
              <a:rPr lang="en-US" sz="1800" dirty="0" err="1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Vendedora</a:t>
            </a:r>
            <a:r>
              <a:rPr lang="en-US" sz="1800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de Flores y/o</a:t>
            </a:r>
          </a:p>
          <a:p>
            <a:r>
              <a:rPr lang="en-US" sz="1800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Niña con Flores</a:t>
            </a:r>
          </a:p>
          <a:p>
            <a:r>
              <a:rPr lang="en-US" sz="1800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Diego Rivera</a:t>
            </a:r>
          </a:p>
          <a:p>
            <a:r>
              <a:rPr lang="es-MX" sz="1800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1942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/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28CDD5-65D1-40C3-8A51-9388B9AB0A6C}"/>
              </a:ext>
            </a:extLst>
          </p:cNvPr>
          <p:cNvSpPr txBox="1"/>
          <p:nvPr/>
        </p:nvSpPr>
        <p:spPr>
          <a:xfrm>
            <a:off x="784514" y="4878531"/>
            <a:ext cx="3595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Mujer</a:t>
            </a:r>
            <a:r>
              <a:rPr lang="en-US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dirty="0" err="1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moliendo</a:t>
            </a:r>
            <a:r>
              <a:rPr lang="en-US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dirty="0" err="1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maíz</a:t>
            </a:r>
            <a:endParaRPr lang="en-US" dirty="0">
              <a:ln w="3175">
                <a:solidFill>
                  <a:sysClr val="windowText" lastClr="00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r"/>
            <a:r>
              <a:rPr lang="en-US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Diego Rivera</a:t>
            </a:r>
          </a:p>
          <a:p>
            <a:pPr algn="r"/>
            <a:r>
              <a:rPr lang="en-US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1924</a:t>
            </a:r>
            <a:endParaRPr lang="es-MX" dirty="0">
              <a:ln w="3175">
                <a:solidFill>
                  <a:sysClr val="windowText" lastClr="00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C099D6-F59F-4D55-A4B1-572D2091E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7" y="666750"/>
            <a:ext cx="7143750" cy="5524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605110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7" name="Rectangle 1031">
            <a:extLst>
              <a:ext uri="{FF2B5EF4-FFF2-40B4-BE49-F238E27FC236}">
                <a16:creationId xmlns:a16="http://schemas.microsoft.com/office/drawing/2014/main" id="{41F29F5F-E78F-40B0-B417-4F0241D2F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5270" y="282716"/>
            <a:ext cx="3705412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altLang="es-MX" sz="3200" b="1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Independencia de la forma ante el color </a:t>
            </a:r>
          </a:p>
          <a:p>
            <a:pPr algn="ctr">
              <a:spcBef>
                <a:spcPct val="50000"/>
              </a:spcBef>
            </a:pPr>
            <a:r>
              <a:rPr lang="es-MX" altLang="es-MX" sz="3200" b="1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Busca su autonomía</a:t>
            </a:r>
          </a:p>
          <a:p>
            <a:pPr algn="ctr">
              <a:spcBef>
                <a:spcPct val="50000"/>
              </a:spcBef>
            </a:pPr>
            <a:r>
              <a:rPr lang="es-MX" altLang="es-MX" sz="3200" b="1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Niega la armonía clásica</a:t>
            </a:r>
          </a:p>
        </p:txBody>
      </p:sp>
      <p:sp>
        <p:nvSpPr>
          <p:cNvPr id="107528" name="Rectangle 1032">
            <a:extLst>
              <a:ext uri="{FF2B5EF4-FFF2-40B4-BE49-F238E27FC236}">
                <a16:creationId xmlns:a16="http://schemas.microsoft.com/office/drawing/2014/main" id="{15C3ED37-14A8-4DBD-B805-F7DED429B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7959" y="4463724"/>
            <a:ext cx="58700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MX" sz="2000" b="1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Antecedentes  Gauguin y Henri </a:t>
            </a:r>
            <a:r>
              <a:rPr lang="es-MX" altLang="es-MX" sz="2000" b="1" dirty="0" err="1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Rouseau</a:t>
            </a:r>
            <a:endParaRPr lang="es-MX" altLang="es-MX" sz="2000" b="1" dirty="0">
              <a:ln>
                <a:solidFill>
                  <a:sysClr val="windowText" lastClr="00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8467C6-C7BD-4C87-826E-2F4F27C5B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10" y="-491678"/>
            <a:ext cx="7122102" cy="8165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558809-A8CC-4AC9-995B-3616F5647720}"/>
              </a:ext>
            </a:extLst>
          </p:cNvPr>
          <p:cNvSpPr txBox="1"/>
          <p:nvPr/>
        </p:nvSpPr>
        <p:spPr>
          <a:xfrm>
            <a:off x="7117976" y="5269432"/>
            <a:ext cx="20260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Rostro </a:t>
            </a:r>
          </a:p>
          <a:p>
            <a:r>
              <a:rPr lang="en-US" sz="20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 </a:t>
            </a:r>
            <a:r>
              <a:rPr lang="en-US" sz="2000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Mujer</a:t>
            </a:r>
            <a:endParaRPr lang="en-US" sz="2000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20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Pablo Picasso</a:t>
            </a:r>
          </a:p>
          <a:p>
            <a:r>
              <a:rPr lang="en-US" sz="20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1912</a:t>
            </a:r>
          </a:p>
          <a:p>
            <a:endParaRPr lang="es-MX" sz="2000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/>
      <p:bldP spid="107528" grpId="0"/>
      <p:bldP spid="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>
            <a:extLst>
              <a:ext uri="{FF2B5EF4-FFF2-40B4-BE49-F238E27FC236}">
                <a16:creationId xmlns:a16="http://schemas.microsoft.com/office/drawing/2014/main" id="{F3DE122F-E120-4C1A-B1FF-DB9EA5B5B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9" y="0"/>
            <a:ext cx="3908425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2" name="Text Box 6">
            <a:extLst>
              <a:ext uri="{FF2B5EF4-FFF2-40B4-BE49-F238E27FC236}">
                <a16:creationId xmlns:a16="http://schemas.microsoft.com/office/drawing/2014/main" id="{B5797AC7-999F-49E4-A6AF-7C20C3CF4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0803" y="1794020"/>
            <a:ext cx="296106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600" b="1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Secretaría</a:t>
            </a:r>
          </a:p>
          <a:p>
            <a:r>
              <a:rPr lang="es-MX" altLang="es-MX" sz="3600" b="1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 Educación</a:t>
            </a:r>
          </a:p>
          <a:p>
            <a:r>
              <a:rPr lang="es-MX" altLang="es-MX" sz="3600" b="1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Pública</a:t>
            </a:r>
          </a:p>
          <a:p>
            <a:r>
              <a:rPr lang="es-MX" altLang="es-MX" sz="3600" b="1" dirty="0"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Diego Rivera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2" grpId="0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97C7A6-E39E-4D25-9259-085B1AE9F5B4}"/>
              </a:ext>
            </a:extLst>
          </p:cNvPr>
          <p:cNvSpPr txBox="1"/>
          <p:nvPr/>
        </p:nvSpPr>
        <p:spPr>
          <a:xfrm>
            <a:off x="1330036" y="639041"/>
            <a:ext cx="66086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 Conquista de México </a:t>
            </a:r>
          </a:p>
          <a:p>
            <a:r>
              <a:rPr lang="en-US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  <a:p>
            <a:r>
              <a:rPr lang="en-US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 </a:t>
            </a:r>
            <a:r>
              <a:rPr lang="en-US" dirty="0" err="1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Llegada</a:t>
            </a:r>
            <a:r>
              <a:rPr lang="en-US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dirty="0" err="1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Hernán</a:t>
            </a:r>
            <a:r>
              <a:rPr lang="en-US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Cortés a Veracruz</a:t>
            </a:r>
          </a:p>
          <a:p>
            <a:r>
              <a:rPr lang="en-US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Palacio Nacional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D51C2B3E-07BB-4825-919F-08D93BAB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894"/>
            <a:ext cx="9144000" cy="693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00480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Text Box 3">
            <a:extLst>
              <a:ext uri="{FF2B5EF4-FFF2-40B4-BE49-F238E27FC236}">
                <a16:creationId xmlns:a16="http://schemas.microsoft.com/office/drawing/2014/main" id="{3B642D73-0102-4E2C-B4EE-1ADE7B9A0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328" y="417001"/>
            <a:ext cx="2773836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600" b="1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Prometeo</a:t>
            </a:r>
          </a:p>
          <a:p>
            <a:r>
              <a:rPr lang="es-MX" altLang="es-MX" sz="2000" b="1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David Alfaro Siqueiros</a:t>
            </a:r>
          </a:p>
          <a:p>
            <a:endParaRPr lang="es-MX" altLang="es-MX" sz="3600" b="1" dirty="0">
              <a:ln w="3175">
                <a:solidFill>
                  <a:sysClr val="windowText" lastClr="00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s-MX" altLang="es-MX" sz="3600" b="1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Hospital </a:t>
            </a:r>
          </a:p>
          <a:p>
            <a:r>
              <a:rPr lang="es-MX" altLang="es-MX" sz="3600" b="1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de la Raza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E50B60-D084-409E-9C3C-8A4EB246A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" y="0"/>
            <a:ext cx="4904154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173" name="Rectangle 5">
            <a:extLst>
              <a:ext uri="{FF2B5EF4-FFF2-40B4-BE49-F238E27FC236}">
                <a16:creationId xmlns:a16="http://schemas.microsoft.com/office/drawing/2014/main" id="{BF9AD95A-854E-44B1-98B6-4DB17C1B9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037312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A35A858-C962-455B-B8D3-FAB8AF26D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285" y="586791"/>
            <a:ext cx="3422696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s-MX" altLang="es-MX" sz="3600" b="1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Muerte </a:t>
            </a:r>
          </a:p>
          <a:p>
            <a:pPr algn="r"/>
            <a:r>
              <a:rPr lang="es-MX" altLang="es-MX" sz="3600" b="1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al Invasor</a:t>
            </a:r>
          </a:p>
          <a:p>
            <a:pPr algn="r"/>
            <a:r>
              <a:rPr lang="es-MX" altLang="es-MX" sz="2000" b="1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David Alfaro Siqueiros</a:t>
            </a:r>
            <a:endParaRPr lang="es-MX" altLang="es-MX" sz="3600" b="1" dirty="0">
              <a:ln w="3175">
                <a:solidFill>
                  <a:sysClr val="windowText" lastClr="00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r"/>
            <a:r>
              <a:rPr lang="es-MX" altLang="es-MX" sz="2800" b="1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Escuela de México </a:t>
            </a:r>
          </a:p>
          <a:p>
            <a:pPr algn="r"/>
            <a:r>
              <a:rPr lang="es-MX" altLang="es-MX" sz="2800" b="1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en Chile</a:t>
            </a:r>
          </a:p>
        </p:txBody>
      </p:sp>
      <p:pic>
        <p:nvPicPr>
          <p:cNvPr id="135172" name="Picture 4">
            <a:extLst>
              <a:ext uri="{FF2B5EF4-FFF2-40B4-BE49-F238E27FC236}">
                <a16:creationId xmlns:a16="http://schemas.microsoft.com/office/drawing/2014/main" id="{2720203F-EE59-4726-8F2F-534AB41E1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724" y="0"/>
            <a:ext cx="5031428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07545D-08BE-42AE-8041-6AF61D467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48" y="3429000"/>
            <a:ext cx="4979055" cy="28422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5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 autoUpdateAnimBg="0"/>
      <p:bldP spid="9" grpId="0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0872F203-FA48-491D-BD8E-A61095966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0"/>
            <a:ext cx="6491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B800B1-3860-41A8-8525-A4230176BF17}"/>
              </a:ext>
            </a:extLst>
          </p:cNvPr>
          <p:cNvSpPr txBox="1"/>
          <p:nvPr/>
        </p:nvSpPr>
        <p:spPr>
          <a:xfrm>
            <a:off x="227180" y="2220686"/>
            <a:ext cx="2243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Cuauhtémoc contra </a:t>
            </a:r>
            <a:r>
              <a:rPr lang="en-US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el</a:t>
            </a:r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Mito</a:t>
            </a:r>
          </a:p>
          <a:p>
            <a:pPr algn="r"/>
            <a:r>
              <a:rPr lang="en-US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1944/2008</a:t>
            </a:r>
            <a:endParaRPr lang="es-MX" dirty="0">
              <a:ln w="3175">
                <a:solidFill>
                  <a:schemeClr val="tx1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09810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BD517C-09F5-4EA9-8D83-0FF4ED8611F3}"/>
              </a:ext>
            </a:extLst>
          </p:cNvPr>
          <p:cNvSpPr txBox="1"/>
          <p:nvPr/>
        </p:nvSpPr>
        <p:spPr>
          <a:xfrm>
            <a:off x="1259351" y="1449868"/>
            <a:ext cx="6457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Polyforum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Cultural Siqueiros</a:t>
            </a:r>
          </a:p>
          <a:p>
            <a:pPr algn="ctr"/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Marcha</a:t>
            </a:r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de la </a:t>
            </a:r>
            <a:r>
              <a:rPr lang="en-US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Humanidad</a:t>
            </a:r>
            <a:endParaRPr lang="en-US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en-US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Interior</a:t>
            </a:r>
            <a:endParaRPr lang="es-MX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AF7739-FE29-4E83-BC97-F45623A0C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0"/>
            <a:ext cx="9144000" cy="68490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E71613-2C95-4A81-BD13-24816EEB9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802"/>
            <a:ext cx="9144000" cy="57903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810624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>
            <a:extLst>
              <a:ext uri="{FF2B5EF4-FFF2-40B4-BE49-F238E27FC236}">
                <a16:creationId xmlns:a16="http://schemas.microsoft.com/office/drawing/2014/main" id="{B20ED78F-4E3C-4D9A-8E76-55248B05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87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1" name="Text Box 7">
            <a:extLst>
              <a:ext uri="{FF2B5EF4-FFF2-40B4-BE49-F238E27FC236}">
                <a16:creationId xmlns:a16="http://schemas.microsoft.com/office/drawing/2014/main" id="{5AA0E494-985D-45E1-99F6-3AA43C11B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989" y="1182688"/>
            <a:ext cx="36715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MX" altLang="es-MX" sz="3600" b="1" dirty="0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Juan </a:t>
            </a:r>
            <a:r>
              <a:rPr lang="es-MX" altLang="es-MX" sz="3600" b="1" dirty="0" err="1">
                <a:ln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O´gorman</a:t>
            </a:r>
            <a:endParaRPr lang="es-MX" altLang="es-MX" sz="3600" b="1" dirty="0">
              <a:ln>
                <a:solidFill>
                  <a:sysClr val="windowText" lastClr="00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s-MX" altLang="es-MX" sz="3600" b="1" dirty="0">
              <a:ln>
                <a:solidFill>
                  <a:sysClr val="windowText" lastClr="00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1" grpId="0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6891AD-714B-4FC3-A119-30C725F0F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781" y="0"/>
            <a:ext cx="588621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26965F-2C7A-42D0-85AE-875818710E42}"/>
              </a:ext>
            </a:extLst>
          </p:cNvPr>
          <p:cNvSpPr txBox="1"/>
          <p:nvPr/>
        </p:nvSpPr>
        <p:spPr>
          <a:xfrm>
            <a:off x="159026" y="391886"/>
            <a:ext cx="2726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Juan O’Gorman</a:t>
            </a:r>
          </a:p>
          <a:p>
            <a:pPr algn="r"/>
            <a:r>
              <a:rPr lang="en-US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Historia de Michoacán</a:t>
            </a:r>
          </a:p>
          <a:p>
            <a:pPr algn="r"/>
            <a:r>
              <a:rPr lang="en-US" dirty="0">
                <a:ln w="3175">
                  <a:solidFill>
                    <a:sysClr val="windowText" lastClr="000000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1941-42</a:t>
            </a:r>
            <a:endParaRPr lang="es-MX" dirty="0">
              <a:ln w="3175">
                <a:solidFill>
                  <a:sysClr val="windowText" lastClr="000000"/>
                </a:solidFill>
              </a:ln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BA7C6E-E2CB-4A4A-AC7A-1C3BE5520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5" y="2378917"/>
            <a:ext cx="2044172" cy="30989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165898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Text Box 3">
            <a:extLst>
              <a:ext uri="{FF2B5EF4-FFF2-40B4-BE49-F238E27FC236}">
                <a16:creationId xmlns:a16="http://schemas.microsoft.com/office/drawing/2014/main" id="{AA3AEAC5-7602-4EB5-A1E0-8BDD4A9D8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939" y="497696"/>
            <a:ext cx="510639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MX" sz="3600" b="1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Juan </a:t>
            </a:r>
            <a:r>
              <a:rPr lang="es-MX" altLang="es-MX" sz="3600" b="1" dirty="0" err="1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O’Gorman</a:t>
            </a:r>
            <a:r>
              <a:rPr lang="es-MX" altLang="es-MX" sz="3600" b="1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r>
              <a:rPr lang="es-MX" altLang="es-MX" sz="3600" b="1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Segunda generación </a:t>
            </a:r>
          </a:p>
          <a:p>
            <a:r>
              <a:rPr lang="es-MX" altLang="es-MX" sz="3600" b="1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 democracia Madero</a:t>
            </a:r>
          </a:p>
          <a:p>
            <a:r>
              <a:rPr lang="es-MX" altLang="es-MX" sz="3600" b="1" dirty="0">
                <a:ln w="3175">
                  <a:solidFill>
                    <a:schemeClr val="tx1"/>
                  </a:solidFill>
                </a:ln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Castillo de Chapultepec</a:t>
            </a:r>
          </a:p>
        </p:txBody>
      </p:sp>
      <p:pic>
        <p:nvPicPr>
          <p:cNvPr id="136196" name="Picture 4">
            <a:extLst>
              <a:ext uri="{FF2B5EF4-FFF2-40B4-BE49-F238E27FC236}">
                <a16:creationId xmlns:a16="http://schemas.microsoft.com/office/drawing/2014/main" id="{9F05760E-56F4-42D1-9FEE-0E865DAA8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8" name="Rectangle 6">
            <a:extLst>
              <a:ext uri="{FF2B5EF4-FFF2-40B4-BE49-F238E27FC236}">
                <a16:creationId xmlns:a16="http://schemas.microsoft.com/office/drawing/2014/main" id="{186625EB-9601-440A-B364-85D5813A6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4432"/>
            <a:ext cx="9144000" cy="6858000"/>
          </a:xfrm>
          <a:prstGeom prst="rect">
            <a:avLst/>
          </a:prstGeom>
          <a:solidFill>
            <a:srgbClr val="95440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MX" altLang="es-MX" sz="3200" dirty="0">
                <a:ln>
                  <a:solidFill>
                    <a:schemeClr val="bg1"/>
                  </a:solidFill>
                </a:ln>
                <a:solidFill>
                  <a:srgbClr val="95440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Historia de la Aviación</a:t>
            </a:r>
          </a:p>
        </p:txBody>
      </p:sp>
      <p:pic>
        <p:nvPicPr>
          <p:cNvPr id="136199" name="Picture 7">
            <a:extLst>
              <a:ext uri="{FF2B5EF4-FFF2-40B4-BE49-F238E27FC236}">
                <a16:creationId xmlns:a16="http://schemas.microsoft.com/office/drawing/2014/main" id="{969528B3-B30F-402B-BCBE-C58B078D7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814"/>
            <a:ext cx="9144000" cy="479742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5" grpId="0" autoUpdateAnimBg="0"/>
      <p:bldP spid="136198" grpId="0" animBg="1" autoUpdateAnimBg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BCA82D-A804-45BF-A721-0C581C9D285E}"/>
              </a:ext>
            </a:extLst>
          </p:cNvPr>
          <p:cNvSpPr txBox="1"/>
          <p:nvPr/>
        </p:nvSpPr>
        <p:spPr>
          <a:xfrm>
            <a:off x="1084784" y="2930714"/>
            <a:ext cx="6429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Biblioteca</a:t>
            </a:r>
            <a:r>
              <a:rPr lang="en-US" sz="32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General de la UNAM</a:t>
            </a:r>
          </a:p>
          <a:p>
            <a:pPr algn="ctr"/>
            <a:r>
              <a:rPr lang="en-US" sz="32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Juan O’Gorman</a:t>
            </a:r>
          </a:p>
          <a:p>
            <a:pPr algn="ctr"/>
            <a:r>
              <a:rPr lang="en-US" sz="3200" dirty="0">
                <a:solidFill>
                  <a:srgbClr val="95440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1952</a:t>
            </a:r>
            <a:endParaRPr lang="es-MX" sz="3200" dirty="0">
              <a:solidFill>
                <a:srgbClr val="95440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1D575-15B6-4539-8CAA-474F8BE96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4319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MX" altLang="es-MX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AGRounded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MX" altLang="es-MX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AGRounded BT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4611</TotalTime>
  <Words>1764</Words>
  <Application>Microsoft Office PowerPoint</Application>
  <PresentationFormat>On-screen Show (4:3)</PresentationFormat>
  <Paragraphs>455</Paragraphs>
  <Slides>106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20" baseType="lpstr">
      <vt:lpstr>apercu</vt:lpstr>
      <vt:lpstr>Arial</vt:lpstr>
      <vt:lpstr>Google Sans</vt:lpstr>
      <vt:lpstr>Kids</vt:lpstr>
      <vt:lpstr>Muli</vt:lpstr>
      <vt:lpstr>Roboto</vt:lpstr>
      <vt:lpstr>Segoe UI Black</vt:lpstr>
      <vt:lpstr>Segoe UI Light</vt:lpstr>
      <vt:lpstr>Segoe UI Semibold</vt:lpstr>
      <vt:lpstr>Segoe UI Semilight</vt:lpstr>
      <vt:lpstr>Times New Roman</vt:lpstr>
      <vt:lpstr>VAGRounded BT</vt:lpstr>
      <vt:lpstr>Viner Hand ITC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Jackson Pollock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Respective Richard Hamilton (1922–2011)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Muralismo Mexicano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ITESM Campus León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Rediseño</dc:creator>
  <cp:lastModifiedBy>Fernando Jimenez Cano R.</cp:lastModifiedBy>
  <cp:revision>221</cp:revision>
  <dcterms:created xsi:type="dcterms:W3CDTF">1999-09-08T15:33:55Z</dcterms:created>
  <dcterms:modified xsi:type="dcterms:W3CDTF">2025-08-01T19:07:07Z</dcterms:modified>
</cp:coreProperties>
</file>